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66" r:id="rId4"/>
    <p:sldId id="260" r:id="rId5"/>
    <p:sldId id="261" r:id="rId6"/>
    <p:sldId id="269" r:id="rId7"/>
    <p:sldId id="272" r:id="rId8"/>
    <p:sldId id="274" r:id="rId9"/>
    <p:sldId id="273" r:id="rId10"/>
    <p:sldId id="271" r:id="rId11"/>
    <p:sldId id="262" r:id="rId12"/>
    <p:sldId id="263" r:id="rId13"/>
    <p:sldId id="257" r:id="rId14"/>
    <p:sldId id="275" r:id="rId15"/>
    <p:sldId id="276" r:id="rId16"/>
    <p:sldId id="277" r:id="rId17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62CB"/>
    <a:srgbClr val="E86B73"/>
    <a:srgbClr val="F6EB16"/>
    <a:srgbClr val="FFA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D8D0F3-AB33-5C2C-8EDF-A852D4B763D7}" v="135" dt="2023-01-20T15:31:06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4668"/>
  </p:normalViewPr>
  <p:slideViewPr>
    <p:cSldViewPr snapToGrid="0">
      <p:cViewPr>
        <p:scale>
          <a:sx n="79" d="100"/>
          <a:sy n="79" d="100"/>
        </p:scale>
        <p:origin x="4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iman, Ashish" userId="S::adhiman9@gatech.edu::ab417598-c819-478c-855a-ff93f5fdd3cf" providerId="AD" clId="Web-{1DD8D0F3-AB33-5C2C-8EDF-A852D4B763D7}"/>
    <pc:docChg chg="modSld">
      <pc:chgData name="Dhiman, Ashish" userId="S::adhiman9@gatech.edu::ab417598-c819-478c-855a-ff93f5fdd3cf" providerId="AD" clId="Web-{1DD8D0F3-AB33-5C2C-8EDF-A852D4B763D7}" dt="2023-01-20T15:31:04.518" v="80" actId="20577"/>
      <pc:docMkLst>
        <pc:docMk/>
      </pc:docMkLst>
      <pc:sldChg chg="modSp">
        <pc:chgData name="Dhiman, Ashish" userId="S::adhiman9@gatech.edu::ab417598-c819-478c-855a-ff93f5fdd3cf" providerId="AD" clId="Web-{1DD8D0F3-AB33-5C2C-8EDF-A852D4B763D7}" dt="2023-01-20T15:00:21.018" v="2" actId="20577"/>
        <pc:sldMkLst>
          <pc:docMk/>
          <pc:sldMk cId="3256375713" sldId="260"/>
        </pc:sldMkLst>
        <pc:spChg chg="mod">
          <ac:chgData name="Dhiman, Ashish" userId="S::adhiman9@gatech.edu::ab417598-c819-478c-855a-ff93f5fdd3cf" providerId="AD" clId="Web-{1DD8D0F3-AB33-5C2C-8EDF-A852D4B763D7}" dt="2023-01-20T15:00:21.018" v="2" actId="20577"/>
          <ac:spMkLst>
            <pc:docMk/>
            <pc:sldMk cId="3256375713" sldId="260"/>
            <ac:spMk id="6" creationId="{091661B0-5EDA-2B95-FBE5-A8D5DDE965EC}"/>
          </ac:spMkLst>
        </pc:spChg>
      </pc:sldChg>
      <pc:sldChg chg="modSp">
        <pc:chgData name="Dhiman, Ashish" userId="S::adhiman9@gatech.edu::ab417598-c819-478c-855a-ff93f5fdd3cf" providerId="AD" clId="Web-{1DD8D0F3-AB33-5C2C-8EDF-A852D4B763D7}" dt="2023-01-20T15:31:04.518" v="80" actId="20577"/>
        <pc:sldMkLst>
          <pc:docMk/>
          <pc:sldMk cId="71888810" sldId="261"/>
        </pc:sldMkLst>
        <pc:spChg chg="mod">
          <ac:chgData name="Dhiman, Ashish" userId="S::adhiman9@gatech.edu::ab417598-c819-478c-855a-ff93f5fdd3cf" providerId="AD" clId="Web-{1DD8D0F3-AB33-5C2C-8EDF-A852D4B763D7}" dt="2023-01-20T15:31:04.518" v="80" actId="20577"/>
          <ac:spMkLst>
            <pc:docMk/>
            <pc:sldMk cId="71888810" sldId="261"/>
            <ac:spMk id="6" creationId="{50F61184-DEC8-9803-2E94-FE354B517FBA}"/>
          </ac:spMkLst>
        </pc:spChg>
      </pc:sldChg>
      <pc:sldChg chg="modSp">
        <pc:chgData name="Dhiman, Ashish" userId="S::adhiman9@gatech.edu::ab417598-c819-478c-855a-ff93f5fdd3cf" providerId="AD" clId="Web-{1DD8D0F3-AB33-5C2C-8EDF-A852D4B763D7}" dt="2023-01-20T15:11:42.504" v="73" actId="20577"/>
        <pc:sldMkLst>
          <pc:docMk/>
          <pc:sldMk cId="528719095" sldId="262"/>
        </pc:sldMkLst>
        <pc:spChg chg="mod">
          <ac:chgData name="Dhiman, Ashish" userId="S::adhiman9@gatech.edu::ab417598-c819-478c-855a-ff93f5fdd3cf" providerId="AD" clId="Web-{1DD8D0F3-AB33-5C2C-8EDF-A852D4B763D7}" dt="2023-01-20T15:00:37.159" v="4" actId="20577"/>
          <ac:spMkLst>
            <pc:docMk/>
            <pc:sldMk cId="528719095" sldId="262"/>
            <ac:spMk id="6" creationId="{619F7705-35DB-A5FB-EFD8-53F5DFD4EA7A}"/>
          </ac:spMkLst>
        </pc:spChg>
        <pc:spChg chg="mod">
          <ac:chgData name="Dhiman, Ashish" userId="S::adhiman9@gatech.edu::ab417598-c819-478c-855a-ff93f5fdd3cf" providerId="AD" clId="Web-{1DD8D0F3-AB33-5C2C-8EDF-A852D4B763D7}" dt="2023-01-20T15:02:46.381" v="45" actId="20577"/>
          <ac:spMkLst>
            <pc:docMk/>
            <pc:sldMk cId="528719095" sldId="262"/>
            <ac:spMk id="13" creationId="{E639586D-58BF-A268-0DC2-22307CCA910E}"/>
          </ac:spMkLst>
        </pc:spChg>
        <pc:spChg chg="mod">
          <ac:chgData name="Dhiman, Ashish" userId="S::adhiman9@gatech.edu::ab417598-c819-478c-855a-ff93f5fdd3cf" providerId="AD" clId="Web-{1DD8D0F3-AB33-5C2C-8EDF-A852D4B763D7}" dt="2023-01-20T15:02:23.052" v="39" actId="20577"/>
          <ac:spMkLst>
            <pc:docMk/>
            <pc:sldMk cId="528719095" sldId="262"/>
            <ac:spMk id="18" creationId="{8B22D587-8B4C-1609-472B-ADEEA60FC582}"/>
          </ac:spMkLst>
        </pc:spChg>
        <pc:spChg chg="mod">
          <ac:chgData name="Dhiman, Ashish" userId="S::adhiman9@gatech.edu::ab417598-c819-478c-855a-ff93f5fdd3cf" providerId="AD" clId="Web-{1DD8D0F3-AB33-5C2C-8EDF-A852D4B763D7}" dt="2023-01-20T15:11:42.504" v="73" actId="20577"/>
          <ac:spMkLst>
            <pc:docMk/>
            <pc:sldMk cId="528719095" sldId="262"/>
            <ac:spMk id="22" creationId="{4D6D85A9-51DF-8A2A-60F0-974808CF31C7}"/>
          </ac:spMkLst>
        </pc:spChg>
        <pc:spChg chg="mod">
          <ac:chgData name="Dhiman, Ashish" userId="S::adhiman9@gatech.edu::ab417598-c819-478c-855a-ff93f5fdd3cf" providerId="AD" clId="Web-{1DD8D0F3-AB33-5C2C-8EDF-A852D4B763D7}" dt="2023-01-20T15:01:57.161" v="37" actId="1076"/>
          <ac:spMkLst>
            <pc:docMk/>
            <pc:sldMk cId="528719095" sldId="262"/>
            <ac:spMk id="24" creationId="{7DC54DC8-A7A6-CD27-0DA9-4D487E121812}"/>
          </ac:spMkLst>
        </pc:spChg>
      </pc:sldChg>
      <pc:sldChg chg="modSp">
        <pc:chgData name="Dhiman, Ashish" userId="S::adhiman9@gatech.edu::ab417598-c819-478c-855a-ff93f5fdd3cf" providerId="AD" clId="Web-{1DD8D0F3-AB33-5C2C-8EDF-A852D4B763D7}" dt="2023-01-20T15:28:50.015" v="78" actId="20577"/>
        <pc:sldMkLst>
          <pc:docMk/>
          <pc:sldMk cId="723752307" sldId="263"/>
        </pc:sldMkLst>
        <pc:spChg chg="mod">
          <ac:chgData name="Dhiman, Ashish" userId="S::adhiman9@gatech.edu::ab417598-c819-478c-855a-ff93f5fdd3cf" providerId="AD" clId="Web-{1DD8D0F3-AB33-5C2C-8EDF-A852D4B763D7}" dt="2023-01-20T15:28:50.015" v="78" actId="20577"/>
          <ac:spMkLst>
            <pc:docMk/>
            <pc:sldMk cId="723752307" sldId="263"/>
            <ac:spMk id="5" creationId="{8FED5BA7-2A08-C29D-4E90-3C50AB8B63C5}"/>
          </ac:spMkLst>
        </pc:spChg>
        <pc:spChg chg="mod">
          <ac:chgData name="Dhiman, Ashish" userId="S::adhiman9@gatech.edu::ab417598-c819-478c-855a-ff93f5fdd3cf" providerId="AD" clId="Web-{1DD8D0F3-AB33-5C2C-8EDF-A852D4B763D7}" dt="2023-01-20T15:00:32.534" v="3" actId="20577"/>
          <ac:spMkLst>
            <pc:docMk/>
            <pc:sldMk cId="723752307" sldId="263"/>
            <ac:spMk id="14" creationId="{748A8137-DC4D-1D7A-BC97-0E495977DCA6}"/>
          </ac:spMkLst>
        </pc:spChg>
      </pc:sldChg>
      <pc:sldChg chg="modSp">
        <pc:chgData name="Dhiman, Ashish" userId="S::adhiman9@gatech.edu::ab417598-c819-478c-855a-ff93f5fdd3cf" providerId="AD" clId="Web-{1DD8D0F3-AB33-5C2C-8EDF-A852D4B763D7}" dt="2023-01-20T15:05:14.947" v="70"/>
        <pc:sldMkLst>
          <pc:docMk/>
          <pc:sldMk cId="3131594761" sldId="264"/>
        </pc:sldMkLst>
        <pc:spChg chg="mod">
          <ac:chgData name="Dhiman, Ashish" userId="S::adhiman9@gatech.edu::ab417598-c819-478c-855a-ff93f5fdd3cf" providerId="AD" clId="Web-{1DD8D0F3-AB33-5C2C-8EDF-A852D4B763D7}" dt="2023-01-20T15:00:11.799" v="0" actId="20577"/>
          <ac:spMkLst>
            <pc:docMk/>
            <pc:sldMk cId="3131594761" sldId="264"/>
            <ac:spMk id="11" creationId="{3431F1D3-0D10-40C9-822D-9857B78314D1}"/>
          </ac:spMkLst>
        </pc:spChg>
        <pc:spChg chg="mod">
          <ac:chgData name="Dhiman, Ashish" userId="S::adhiman9@gatech.edu::ab417598-c819-478c-855a-ff93f5fdd3cf" providerId="AD" clId="Web-{1DD8D0F3-AB33-5C2C-8EDF-A852D4B763D7}" dt="2023-01-20T15:05:14.947" v="70"/>
          <ac:spMkLst>
            <pc:docMk/>
            <pc:sldMk cId="3131594761" sldId="264"/>
            <ac:spMk id="21" creationId="{91A9E308-5C14-B8B1-83DE-B7FD87DB25BE}"/>
          </ac:spMkLst>
        </pc:spChg>
      </pc:sldChg>
      <pc:sldChg chg="modSp">
        <pc:chgData name="Dhiman, Ashish" userId="S::adhiman9@gatech.edu::ab417598-c819-478c-855a-ff93f5fdd3cf" providerId="AD" clId="Web-{1DD8D0F3-AB33-5C2C-8EDF-A852D4B763D7}" dt="2023-01-20T15:15:29.119" v="75" actId="20577"/>
        <pc:sldMkLst>
          <pc:docMk/>
          <pc:sldMk cId="1428958387" sldId="266"/>
        </pc:sldMkLst>
        <pc:spChg chg="mod">
          <ac:chgData name="Dhiman, Ashish" userId="S::adhiman9@gatech.edu::ab417598-c819-478c-855a-ff93f5fdd3cf" providerId="AD" clId="Web-{1DD8D0F3-AB33-5C2C-8EDF-A852D4B763D7}" dt="2023-01-20T15:00:15.361" v="1" actId="20577"/>
          <ac:spMkLst>
            <pc:docMk/>
            <pc:sldMk cId="1428958387" sldId="266"/>
            <ac:spMk id="6" creationId="{9E337102-6DC7-FFB7-AD55-037B630E30E1}"/>
          </ac:spMkLst>
        </pc:spChg>
        <pc:spChg chg="mod">
          <ac:chgData name="Dhiman, Ashish" userId="S::adhiman9@gatech.edu::ab417598-c819-478c-855a-ff93f5fdd3cf" providerId="AD" clId="Web-{1DD8D0F3-AB33-5C2C-8EDF-A852D4B763D7}" dt="2023-01-20T15:04:25.837" v="65" actId="20577"/>
          <ac:spMkLst>
            <pc:docMk/>
            <pc:sldMk cId="1428958387" sldId="266"/>
            <ac:spMk id="30" creationId="{16B902E3-55F5-1C38-66CF-1AAFB0352DEA}"/>
          </ac:spMkLst>
        </pc:spChg>
        <pc:spChg chg="mod">
          <ac:chgData name="Dhiman, Ashish" userId="S::adhiman9@gatech.edu::ab417598-c819-478c-855a-ff93f5fdd3cf" providerId="AD" clId="Web-{1DD8D0F3-AB33-5C2C-8EDF-A852D4B763D7}" dt="2023-01-20T15:15:29.119" v="75" actId="20577"/>
          <ac:spMkLst>
            <pc:docMk/>
            <pc:sldMk cId="1428958387" sldId="266"/>
            <ac:spMk id="34" creationId="{D16F3FBE-6F64-9AA3-4092-DC3C2F08014D}"/>
          </ac:spMkLst>
        </pc:spChg>
        <pc:spChg chg="mod">
          <ac:chgData name="Dhiman, Ashish" userId="S::adhiman9@gatech.edu::ab417598-c819-478c-855a-ff93f5fdd3cf" providerId="AD" clId="Web-{1DD8D0F3-AB33-5C2C-8EDF-A852D4B763D7}" dt="2023-01-20T15:04:33.337" v="69" actId="20577"/>
          <ac:spMkLst>
            <pc:docMk/>
            <pc:sldMk cId="1428958387" sldId="266"/>
            <ac:spMk id="36" creationId="{DF7EA27C-5E04-0948-4CCE-025ACE9C46B3}"/>
          </ac:spMkLst>
        </pc:spChg>
      </pc:sldChg>
      <pc:sldChg chg="modSp">
        <pc:chgData name="Dhiman, Ashish" userId="S::adhiman9@gatech.edu::ab417598-c819-478c-855a-ff93f5fdd3cf" providerId="AD" clId="Web-{1DD8D0F3-AB33-5C2C-8EDF-A852D4B763D7}" dt="2023-01-20T15:30:49.502" v="79" actId="20577"/>
        <pc:sldMkLst>
          <pc:docMk/>
          <pc:sldMk cId="3817223507" sldId="269"/>
        </pc:sldMkLst>
        <pc:spChg chg="mod">
          <ac:chgData name="Dhiman, Ashish" userId="S::adhiman9@gatech.edu::ab417598-c819-478c-855a-ff93f5fdd3cf" providerId="AD" clId="Web-{1DD8D0F3-AB33-5C2C-8EDF-A852D4B763D7}" dt="2023-01-20T15:30:49.502" v="79" actId="20577"/>
          <ac:spMkLst>
            <pc:docMk/>
            <pc:sldMk cId="3817223507" sldId="269"/>
            <ac:spMk id="15" creationId="{1816C0BB-0DFC-8075-74DB-FA0E46C636AD}"/>
          </ac:spMkLst>
        </pc:spChg>
        <pc:picChg chg="mod">
          <ac:chgData name="Dhiman, Ashish" userId="S::adhiman9@gatech.edu::ab417598-c819-478c-855a-ff93f5fdd3cf" providerId="AD" clId="Web-{1DD8D0F3-AB33-5C2C-8EDF-A852D4B763D7}" dt="2023-01-20T15:23:41.366" v="76" actId="1076"/>
          <ac:picMkLst>
            <pc:docMk/>
            <pc:sldMk cId="3817223507" sldId="269"/>
            <ac:picMk id="28" creationId="{8ED2B2E7-6D0D-B300-CE1B-31E4607E2C17}"/>
          </ac:picMkLst>
        </pc:picChg>
      </pc:sldChg>
      <pc:sldChg chg="addSp modSp">
        <pc:chgData name="Dhiman, Ashish" userId="S::adhiman9@gatech.edu::ab417598-c819-478c-855a-ff93f5fdd3cf" providerId="AD" clId="Web-{1DD8D0F3-AB33-5C2C-8EDF-A852D4B763D7}" dt="2023-01-20T15:01:23.004" v="18" actId="14100"/>
        <pc:sldMkLst>
          <pc:docMk/>
          <pc:sldMk cId="2393976812" sldId="271"/>
        </pc:sldMkLst>
        <pc:spChg chg="add mod">
          <ac:chgData name="Dhiman, Ashish" userId="S::adhiman9@gatech.edu::ab417598-c819-478c-855a-ff93f5fdd3cf" providerId="AD" clId="Web-{1DD8D0F3-AB33-5C2C-8EDF-A852D4B763D7}" dt="2023-01-20T15:01:23.004" v="18" actId="14100"/>
          <ac:spMkLst>
            <pc:docMk/>
            <pc:sldMk cId="2393976812" sldId="271"/>
            <ac:spMk id="2" creationId="{415D11F6-CE26-9FED-023B-F58D744005C1}"/>
          </ac:spMkLst>
        </pc:spChg>
        <pc:spChg chg="mod">
          <ac:chgData name="Dhiman, Ashish" userId="S::adhiman9@gatech.edu::ab417598-c819-478c-855a-ff93f5fdd3cf" providerId="AD" clId="Web-{1DD8D0F3-AB33-5C2C-8EDF-A852D4B763D7}" dt="2023-01-20T15:00:48.706" v="6" actId="20577"/>
          <ac:spMkLst>
            <pc:docMk/>
            <pc:sldMk cId="2393976812" sldId="271"/>
            <ac:spMk id="15" creationId="{1816C0BB-0DFC-8075-74DB-FA0E46C636AD}"/>
          </ac:spMkLst>
        </pc:spChg>
        <pc:spChg chg="mod">
          <ac:chgData name="Dhiman, Ashish" userId="S::adhiman9@gatech.edu::ab417598-c819-478c-855a-ff93f5fdd3cf" providerId="AD" clId="Web-{1DD8D0F3-AB33-5C2C-8EDF-A852D4B763D7}" dt="2023-01-20T15:01:00.644" v="8" actId="20577"/>
          <ac:spMkLst>
            <pc:docMk/>
            <pc:sldMk cId="2393976812" sldId="271"/>
            <ac:spMk id="54" creationId="{974EC48A-7ECB-62B8-A9C7-B9C7DA8922C6}"/>
          </ac:spMkLst>
        </pc:spChg>
      </pc:sldChg>
      <pc:sldChg chg="modSp">
        <pc:chgData name="Dhiman, Ashish" userId="S::adhiman9@gatech.edu::ab417598-c819-478c-855a-ff93f5fdd3cf" providerId="AD" clId="Web-{1DD8D0F3-AB33-5C2C-8EDF-A852D4B763D7}" dt="2023-01-20T15:03:30.194" v="62" actId="20577"/>
        <pc:sldMkLst>
          <pc:docMk/>
          <pc:sldMk cId="3839774976" sldId="272"/>
        </pc:sldMkLst>
        <pc:spChg chg="mod">
          <ac:chgData name="Dhiman, Ashish" userId="S::adhiman9@gatech.edu::ab417598-c819-478c-855a-ff93f5fdd3cf" providerId="AD" clId="Web-{1DD8D0F3-AB33-5C2C-8EDF-A852D4B763D7}" dt="2023-01-20T15:03:30.194" v="62" actId="20577"/>
          <ac:spMkLst>
            <pc:docMk/>
            <pc:sldMk cId="3839774976" sldId="272"/>
            <ac:spMk id="15" creationId="{1816C0BB-0DFC-8075-74DB-FA0E46C636AD}"/>
          </ac:spMkLst>
        </pc:spChg>
      </pc:sldChg>
      <pc:sldChg chg="modSp">
        <pc:chgData name="Dhiman, Ashish" userId="S::adhiman9@gatech.edu::ab417598-c819-478c-855a-ff93f5fdd3cf" providerId="AD" clId="Web-{1DD8D0F3-AB33-5C2C-8EDF-A852D4B763D7}" dt="2023-01-20T15:03:03.913" v="47" actId="20577"/>
        <pc:sldMkLst>
          <pc:docMk/>
          <pc:sldMk cId="3978021475" sldId="273"/>
        </pc:sldMkLst>
        <pc:spChg chg="mod">
          <ac:chgData name="Dhiman, Ashish" userId="S::adhiman9@gatech.edu::ab417598-c819-478c-855a-ff93f5fdd3cf" providerId="AD" clId="Web-{1DD8D0F3-AB33-5C2C-8EDF-A852D4B763D7}" dt="2023-01-20T15:03:03.913" v="47" actId="20577"/>
          <ac:spMkLst>
            <pc:docMk/>
            <pc:sldMk cId="3978021475" sldId="273"/>
            <ac:spMk id="15" creationId="{1816C0BB-0DFC-8075-74DB-FA0E46C636AD}"/>
          </ac:spMkLst>
        </pc:spChg>
      </pc:sldChg>
      <pc:sldChg chg="modSp">
        <pc:chgData name="Dhiman, Ashish" userId="S::adhiman9@gatech.edu::ab417598-c819-478c-855a-ff93f5fdd3cf" providerId="AD" clId="Web-{1DD8D0F3-AB33-5C2C-8EDF-A852D4B763D7}" dt="2023-01-20T15:03:23.210" v="61" actId="20577"/>
        <pc:sldMkLst>
          <pc:docMk/>
          <pc:sldMk cId="987450284" sldId="274"/>
        </pc:sldMkLst>
        <pc:spChg chg="mod">
          <ac:chgData name="Dhiman, Ashish" userId="S::adhiman9@gatech.edu::ab417598-c819-478c-855a-ff93f5fdd3cf" providerId="AD" clId="Web-{1DD8D0F3-AB33-5C2C-8EDF-A852D4B763D7}" dt="2023-01-20T15:03:08.913" v="48" actId="20577"/>
          <ac:spMkLst>
            <pc:docMk/>
            <pc:sldMk cId="987450284" sldId="274"/>
            <ac:spMk id="15" creationId="{1816C0BB-0DFC-8075-74DB-FA0E46C636AD}"/>
          </ac:spMkLst>
        </pc:spChg>
        <pc:spChg chg="mod">
          <ac:chgData name="Dhiman, Ashish" userId="S::adhiman9@gatech.edu::ab417598-c819-478c-855a-ff93f5fdd3cf" providerId="AD" clId="Web-{1DD8D0F3-AB33-5C2C-8EDF-A852D4B763D7}" dt="2023-01-20T15:03:23.210" v="61" actId="20577"/>
          <ac:spMkLst>
            <pc:docMk/>
            <pc:sldMk cId="987450284" sldId="274"/>
            <ac:spMk id="35" creationId="{4B89F7EE-06CB-45C1-970B-FC6B107FEE1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1CD52-4CCA-2E44-AC69-6AC48C003B37}" type="datetimeFigureOut">
              <a:rPr lang="en-CN" smtClean="0"/>
              <a:t>01/20/2023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915F6-28B7-3E4D-AD5E-755FDFDBD5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76402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915F6-28B7-3E4D-AD5E-755FDFDBD5E2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21496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915F6-28B7-3E4D-AD5E-755FDFDBD5E2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83567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915F6-28B7-3E4D-AD5E-755FDFDBD5E2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37936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915F6-28B7-3E4D-AD5E-755FDFDBD5E2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0362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915F6-28B7-3E4D-AD5E-755FDFDBD5E2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3086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AE634-3848-A97B-C388-A708F5463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41A75-3F44-A0CD-091B-CC032E6CF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FDB43-6623-41DE-8ECD-82F5578E5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FD64-7175-2D4B-A960-B124C29E21C6}" type="datetimeFigureOut">
              <a:rPr lang="en-CN" smtClean="0"/>
              <a:t>01/20/2023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C733F-A805-3156-C71B-E72F32B1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91CCD-66DF-562E-4F0B-51CB07C0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86E3-C319-174D-9559-1E688FA34B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9345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59A81-A894-88B7-790C-5929297B0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A5B06-3975-6FB3-0A55-0587D774F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884A8-9612-080D-B78A-2EBAC9910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FD64-7175-2D4B-A960-B124C29E21C6}" type="datetimeFigureOut">
              <a:rPr lang="en-CN" smtClean="0"/>
              <a:t>01/20/2023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2557A-4D22-058E-7018-6CE0857A2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C6482-0210-832E-B7BF-AEC759327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86E3-C319-174D-9559-1E688FA34B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34301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0D1767-5190-ED7E-D057-9B6449012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E55677-32FE-0BFD-FB4E-282CD3947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9D74F-6105-C18C-CC2D-67359C29C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FD64-7175-2D4B-A960-B124C29E21C6}" type="datetimeFigureOut">
              <a:rPr lang="en-CN" smtClean="0"/>
              <a:t>01/20/2023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FECDC-B4CE-0F10-01A7-3E6A423EA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91351-B923-D171-AE83-3F4517CF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86E3-C319-174D-9559-1E688FA34B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15053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1815D-6482-51B9-01AA-4E6E126D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E519F-D2F7-52A5-1D2E-4A0187CB6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4CFE9-A2C7-459B-B74D-ACAECA79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FD64-7175-2D4B-A960-B124C29E21C6}" type="datetimeFigureOut">
              <a:rPr lang="en-CN" smtClean="0"/>
              <a:t>01/20/2023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32DC8-DB99-A403-F452-68CCDDE8F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1F0AD-A938-B1D9-F2A9-62670D7A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86E3-C319-174D-9559-1E688FA34B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532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F9BE-C8BC-97C8-4007-5C444DA0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9742B-6C48-D102-1B86-9DECDDAD5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E9ED4-C7E5-9981-AC71-934C645AB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FD64-7175-2D4B-A960-B124C29E21C6}" type="datetimeFigureOut">
              <a:rPr lang="en-CN" smtClean="0"/>
              <a:t>01/20/2023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58C1D-49F3-306F-6493-0AE0978E8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90441-DA57-00E0-AB67-D09C4608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86E3-C319-174D-9559-1E688FA34B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6494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03C8D-73F8-D8FC-00FD-E51C2223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5FFDC-A895-F07D-26DA-2FBF9E2F7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A6075-174D-9042-98FE-F96D68FDC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060F8-17B5-84AD-C0EE-4F828E160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FD64-7175-2D4B-A960-B124C29E21C6}" type="datetimeFigureOut">
              <a:rPr lang="en-CN" smtClean="0"/>
              <a:t>01/20/2023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5E439-2D64-8CA9-40E1-E246E5B66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5A456-5381-7675-5E9C-B8C821AD9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86E3-C319-174D-9559-1E688FA34B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39806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B620-1A97-BD6D-30E4-B4C449D4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D5B74-F5FC-0CB4-0C80-8C28591B0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FEA6B-7CEB-342E-6161-0AA391779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D92EB-2D69-2C77-4692-215511BDFD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925DAF-AD5D-EB4D-E42C-7ED600E537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D0BE7E-5198-3DFE-A3E7-217234976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FD64-7175-2D4B-A960-B124C29E21C6}" type="datetimeFigureOut">
              <a:rPr lang="en-CN" smtClean="0"/>
              <a:t>01/20/2023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FA069C-C8B1-544C-8E00-E3F2A470A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CA717-A186-384F-5E08-4C9E1A3AC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86E3-C319-174D-9559-1E688FA34B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5768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6261-618B-5E87-5791-1476E0A6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64739-1251-AB9E-2E40-895C26147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FD64-7175-2D4B-A960-B124C29E21C6}" type="datetimeFigureOut">
              <a:rPr lang="en-CN" smtClean="0"/>
              <a:t>01/20/2023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92E736-FFFF-57C3-6489-06D0E8C21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2E2D6-D56B-5F33-2387-53788E94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86E3-C319-174D-9559-1E688FA34B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79095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D951AD-778B-2FAF-5064-F450A43E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FD64-7175-2D4B-A960-B124C29E21C6}" type="datetimeFigureOut">
              <a:rPr lang="en-CN" smtClean="0"/>
              <a:t>01/20/2023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640F6E-0C3B-1352-88EB-9E521FE79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82C46-3FD8-F408-B95A-3CC432A3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86E3-C319-174D-9559-1E688FA34B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2033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13F0-E7D4-45C1-B77F-7B9118A5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582CB-33C3-DEDB-8A91-C5C22756F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605485-5068-C6A3-179F-245956200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21707-BAFA-9D6C-7200-891234533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FD64-7175-2D4B-A960-B124C29E21C6}" type="datetimeFigureOut">
              <a:rPr lang="en-CN" smtClean="0"/>
              <a:t>01/20/2023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B029D-E8A2-FB34-F72F-05A0725C7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3EFF6-63B8-5DEB-23BB-D3569464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86E3-C319-174D-9559-1E688FA34B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05163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DD62-C520-090A-EB77-C02876316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5D9FDF-D0DB-56F5-A792-432DF7326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74B03-F2DB-FA3A-FA08-E5ADB598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D8551-E57F-C2EC-CF75-89DEB203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FD64-7175-2D4B-A960-B124C29E21C6}" type="datetimeFigureOut">
              <a:rPr lang="en-CN" smtClean="0"/>
              <a:t>01/20/2023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38DBC-49ED-E549-6498-9EA34291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93E3E-BECA-3846-CC04-2282C3C4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686E3-C319-174D-9559-1E688FA34B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16791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29B171-5DD6-4327-55C8-5C54ED91C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E913A-028A-6117-FC29-A8D853899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44C1A-9A67-6924-4FE8-F8E34E09E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4FD64-7175-2D4B-A960-B124C29E21C6}" type="datetimeFigureOut">
              <a:rPr lang="en-CN" smtClean="0"/>
              <a:t>01/20/2023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98168-8EDC-94CE-013F-EFAEF1AF9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6F9C1-CD96-11A9-223F-032546F5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686E3-C319-174D-9559-1E688FA34B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969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nshitverma/" TargetMode="External"/><Relationship Id="rId2" Type="http://schemas.openxmlformats.org/officeDocument/2006/relationships/hyperlink" Target="https://www.linkedin.com/in/ashish1610dhima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www.linkedin.com/in/olivia-hu9908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0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F3C0B-2A1F-7477-228D-57BEF0D90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73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8" name="Freeform: Shape 22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679D7-A035-296C-268A-A4E65244E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354" y="1088415"/>
            <a:ext cx="4502044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zh-CN" sz="4400" dirty="0"/>
              <a:t>Best</a:t>
            </a:r>
            <a:r>
              <a:rPr lang="zh-CN" altLang="en-US" sz="4400" dirty="0"/>
              <a:t> </a:t>
            </a:r>
            <a:r>
              <a:rPr lang="en-US" altLang="zh-CN" sz="4400" dirty="0"/>
              <a:t>Buy</a:t>
            </a:r>
            <a:r>
              <a:rPr lang="zh-CN" altLang="en-US" sz="4400" dirty="0"/>
              <a:t> </a:t>
            </a:r>
            <a:r>
              <a:rPr lang="en-US" altLang="zh-CN" sz="4400" dirty="0"/>
              <a:t>Project</a:t>
            </a:r>
            <a:r>
              <a:rPr lang="zh-CN" altLang="en-US" sz="4400" dirty="0"/>
              <a:t> </a:t>
            </a:r>
            <a:r>
              <a:rPr lang="en-US" altLang="zh-CN" sz="4400" dirty="0"/>
              <a:t>Week:</a:t>
            </a:r>
            <a:r>
              <a:rPr lang="zh-CN" altLang="en-US" sz="4400" dirty="0"/>
              <a:t> </a:t>
            </a:r>
            <a:br>
              <a:rPr lang="en-US" altLang="zh-CN" sz="4400" dirty="0"/>
            </a:br>
            <a:r>
              <a:rPr lang="en-US" altLang="zh-CN" sz="4400" dirty="0"/>
              <a:t>Sales</a:t>
            </a:r>
            <a:r>
              <a:rPr lang="zh-CN" altLang="en-US" sz="4400" dirty="0"/>
              <a:t> </a:t>
            </a:r>
            <a:r>
              <a:rPr lang="en-US" altLang="zh-CN" sz="4400" dirty="0"/>
              <a:t>Forecast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Slow-selling</a:t>
            </a:r>
            <a:r>
              <a:rPr lang="zh-CN" altLang="en-US" sz="4400" dirty="0"/>
              <a:t> </a:t>
            </a:r>
            <a:r>
              <a:rPr lang="en-US" altLang="zh-CN" sz="4400" dirty="0"/>
              <a:t>SKUs</a:t>
            </a:r>
            <a:endParaRPr lang="en-C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24BDA-19A3-A73D-7377-1BDCA43A4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253" y="4872922"/>
            <a:ext cx="4308332" cy="1208141"/>
          </a:xfrm>
        </p:spPr>
        <p:txBody>
          <a:bodyPr>
            <a:normAutofit/>
          </a:bodyPr>
          <a:lstStyle/>
          <a:p>
            <a:pPr algn="l"/>
            <a:r>
              <a:rPr lang="en-US" altLang="zh-CN" sz="2000" dirty="0"/>
              <a:t>Team:</a:t>
            </a:r>
            <a:r>
              <a:rPr lang="zh-CN" altLang="en-US" sz="2000" dirty="0"/>
              <a:t> </a:t>
            </a:r>
            <a:r>
              <a:rPr lang="en-US" altLang="zh-CN" sz="2000" dirty="0"/>
              <a:t>Random</a:t>
            </a:r>
            <a:r>
              <a:rPr lang="zh-CN" altLang="en-US" sz="2000" dirty="0"/>
              <a:t> </a:t>
            </a:r>
            <a:r>
              <a:rPr lang="en-US" altLang="zh-CN" sz="2000" dirty="0"/>
              <a:t>Sampler</a:t>
            </a:r>
          </a:p>
          <a:p>
            <a:pPr algn="l"/>
            <a:r>
              <a:rPr lang="en-US" altLang="zh-CN" sz="2000" dirty="0"/>
              <a:t>Ashish</a:t>
            </a:r>
            <a:r>
              <a:rPr lang="zh-CN" altLang="en-US" sz="2000" dirty="0"/>
              <a:t> </a:t>
            </a:r>
            <a:r>
              <a:rPr lang="en-US" altLang="zh-CN" sz="2000" dirty="0"/>
              <a:t>Dhiman,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Anshit</a:t>
            </a:r>
            <a:r>
              <a:rPr lang="zh-CN" altLang="en-US" sz="2000" dirty="0"/>
              <a:t> </a:t>
            </a:r>
            <a:r>
              <a:rPr lang="en-US" altLang="zh-CN" sz="2000" dirty="0"/>
              <a:t>Verma,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Yibei</a:t>
            </a:r>
            <a:r>
              <a:rPr lang="zh-CN" altLang="en-US" sz="2000" dirty="0"/>
              <a:t> </a:t>
            </a:r>
            <a:r>
              <a:rPr lang="en-US" altLang="zh-CN" sz="2000" dirty="0"/>
              <a:t>Hu</a:t>
            </a:r>
            <a:endParaRPr lang="en-CN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637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86E7DAA-EE3D-19FE-CA7D-58EAD9F46284}"/>
              </a:ext>
            </a:extLst>
          </p:cNvPr>
          <p:cNvSpPr txBox="1"/>
          <p:nvPr/>
        </p:nvSpPr>
        <p:spPr>
          <a:xfrm>
            <a:off x="2717495" y="6495143"/>
            <a:ext cx="56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EDA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6B8FEC-F1F1-6D1C-984B-63C37833467B}"/>
              </a:ext>
            </a:extLst>
          </p:cNvPr>
          <p:cNvSpPr/>
          <p:nvPr/>
        </p:nvSpPr>
        <p:spPr>
          <a:xfrm>
            <a:off x="0" y="6429273"/>
            <a:ext cx="12192000" cy="401724"/>
          </a:xfrm>
          <a:prstGeom prst="rect">
            <a:avLst/>
          </a:prstGeom>
          <a:solidFill>
            <a:srgbClr val="F6EB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16C0BB-0DFC-8075-74DB-FA0E46C636AD}"/>
              </a:ext>
            </a:extLst>
          </p:cNvPr>
          <p:cNvSpPr txBox="1"/>
          <p:nvPr/>
        </p:nvSpPr>
        <p:spPr>
          <a:xfrm>
            <a:off x="886274" y="6455452"/>
            <a:ext cx="108831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N" dirty="0"/>
              <a:t>Summary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04E02-7E31-28BE-9B05-61BDE5D3E7AE}"/>
              </a:ext>
            </a:extLst>
          </p:cNvPr>
          <p:cNvSpPr txBox="1"/>
          <p:nvPr/>
        </p:nvSpPr>
        <p:spPr>
          <a:xfrm>
            <a:off x="3948164" y="6528180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Benchmark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94998C-EB66-166E-88CE-193E5A680AFF}"/>
              </a:ext>
            </a:extLst>
          </p:cNvPr>
          <p:cNvSpPr txBox="1"/>
          <p:nvPr/>
        </p:nvSpPr>
        <p:spPr>
          <a:xfrm>
            <a:off x="7851456" y="6461664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30A82-469F-7060-D608-D6C07AE995E9}"/>
              </a:ext>
            </a:extLst>
          </p:cNvPr>
          <p:cNvSpPr txBox="1"/>
          <p:nvPr/>
        </p:nvSpPr>
        <p:spPr>
          <a:xfrm>
            <a:off x="9514284" y="6440526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Business Impact</a:t>
            </a:r>
          </a:p>
        </p:txBody>
      </p:sp>
      <p:sp>
        <p:nvSpPr>
          <p:cNvPr id="20" name="Round Same Side Corner Rectangle 19">
            <a:extLst>
              <a:ext uri="{FF2B5EF4-FFF2-40B4-BE49-F238E27FC236}">
                <a16:creationId xmlns:a16="http://schemas.microsoft.com/office/drawing/2014/main" id="{F3F067EA-15F0-168F-641C-2BE359533DE4}"/>
              </a:ext>
            </a:extLst>
          </p:cNvPr>
          <p:cNvSpPr/>
          <p:nvPr/>
        </p:nvSpPr>
        <p:spPr>
          <a:xfrm>
            <a:off x="5657815" y="6317673"/>
            <a:ext cx="1763072" cy="492185"/>
          </a:xfrm>
          <a:prstGeom prst="round2SameRect">
            <a:avLst/>
          </a:prstGeom>
          <a:solidFill>
            <a:srgbClr val="0362CB"/>
          </a:solidFill>
          <a:ln>
            <a:solidFill>
              <a:srgbClr val="036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8BCF0-231C-C2E8-E60F-859366D77E45}"/>
              </a:ext>
            </a:extLst>
          </p:cNvPr>
          <p:cNvSpPr txBox="1"/>
          <p:nvPr/>
        </p:nvSpPr>
        <p:spPr>
          <a:xfrm>
            <a:off x="443606" y="400472"/>
            <a:ext cx="6495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>
                <a:solidFill>
                  <a:srgbClr val="0362CB"/>
                </a:solidFill>
              </a:rPr>
              <a:t>Model 3:</a:t>
            </a:r>
            <a:r>
              <a:rPr lang="zh-CN" altLang="en-US" sz="2800" dirty="0">
                <a:solidFill>
                  <a:srgbClr val="0362CB"/>
                </a:solidFill>
              </a:rPr>
              <a:t> </a:t>
            </a:r>
            <a:r>
              <a:rPr lang="en-US" altLang="zh-CN" sz="2800" dirty="0">
                <a:solidFill>
                  <a:srgbClr val="0362CB"/>
                </a:solidFill>
              </a:rPr>
              <a:t>Probabilistic Models | HMM (2/2)</a:t>
            </a:r>
            <a:endParaRPr lang="en-CN" sz="2800" dirty="0">
              <a:solidFill>
                <a:srgbClr val="0362CB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1D3D5FA-EA7E-30F4-34D8-0E267DEE9DF3}"/>
              </a:ext>
            </a:extLst>
          </p:cNvPr>
          <p:cNvGrpSpPr/>
          <p:nvPr/>
        </p:nvGrpSpPr>
        <p:grpSpPr>
          <a:xfrm>
            <a:off x="749709" y="4823707"/>
            <a:ext cx="2344662" cy="369332"/>
            <a:chOff x="731808" y="1432819"/>
            <a:chExt cx="234466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5E872AA-D5F9-8A60-A18C-D76BCCCE2831}"/>
                </a:ext>
              </a:extLst>
            </p:cNvPr>
            <p:cNvSpPr txBox="1"/>
            <p:nvPr/>
          </p:nvSpPr>
          <p:spPr>
            <a:xfrm>
              <a:off x="898191" y="1432819"/>
              <a:ext cx="2178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Bucket Size</a:t>
              </a:r>
              <a:r>
                <a:rPr lang="en-US" altLang="zh-CN" dirty="0"/>
                <a:t>:</a:t>
              </a:r>
              <a:r>
                <a:rPr lang="zh-CN" altLang="en-US" dirty="0"/>
                <a:t> </a:t>
              </a:r>
              <a:endParaRPr lang="en-CN" dirty="0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849C22E-0DAD-2EE3-7EF8-229D67551F63}"/>
                </a:ext>
              </a:extLst>
            </p:cNvPr>
            <p:cNvSpPr/>
            <p:nvPr/>
          </p:nvSpPr>
          <p:spPr>
            <a:xfrm>
              <a:off x="731808" y="1511879"/>
              <a:ext cx="214761" cy="222439"/>
            </a:xfrm>
            <a:prstGeom prst="roundRect">
              <a:avLst/>
            </a:prstGeom>
            <a:solidFill>
              <a:srgbClr val="036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DFCA781-D406-93D7-8AAC-EDD642D73FBC}"/>
              </a:ext>
            </a:extLst>
          </p:cNvPr>
          <p:cNvGrpSpPr/>
          <p:nvPr/>
        </p:nvGrpSpPr>
        <p:grpSpPr>
          <a:xfrm>
            <a:off x="4923669" y="4823707"/>
            <a:ext cx="2344662" cy="369332"/>
            <a:chOff x="731808" y="1432819"/>
            <a:chExt cx="234466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E10750-2B37-F700-AC30-0394DE2BF129}"/>
                </a:ext>
              </a:extLst>
            </p:cNvPr>
            <p:cNvSpPr txBox="1"/>
            <p:nvPr/>
          </p:nvSpPr>
          <p:spPr>
            <a:xfrm>
              <a:off x="898191" y="1432819"/>
              <a:ext cx="2178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RMSE</a:t>
              </a:r>
              <a:r>
                <a:rPr lang="en-US" altLang="zh-CN" dirty="0"/>
                <a:t>:</a:t>
              </a:r>
              <a:r>
                <a:rPr lang="zh-CN" altLang="en-US" dirty="0"/>
                <a:t> </a:t>
              </a:r>
              <a:endParaRPr lang="en-CN" dirty="0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58F88D8B-D3D6-002A-D98D-080A98C573A8}"/>
                </a:ext>
              </a:extLst>
            </p:cNvPr>
            <p:cNvSpPr/>
            <p:nvPr/>
          </p:nvSpPr>
          <p:spPr>
            <a:xfrm>
              <a:off x="731808" y="1511879"/>
              <a:ext cx="214761" cy="222439"/>
            </a:xfrm>
            <a:prstGeom prst="roundRect">
              <a:avLst/>
            </a:prstGeom>
            <a:solidFill>
              <a:srgbClr val="036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5ED9346-A64A-ADA3-8222-504C84D19F6E}"/>
              </a:ext>
            </a:extLst>
          </p:cNvPr>
          <p:cNvGrpSpPr/>
          <p:nvPr/>
        </p:nvGrpSpPr>
        <p:grpSpPr>
          <a:xfrm>
            <a:off x="8543881" y="4830442"/>
            <a:ext cx="2344662" cy="369332"/>
            <a:chOff x="731808" y="1432819"/>
            <a:chExt cx="234466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9A50CF0-636A-B6AA-4684-61A5A5EB02B7}"/>
                </a:ext>
              </a:extLst>
            </p:cNvPr>
            <p:cNvSpPr txBox="1"/>
            <p:nvPr/>
          </p:nvSpPr>
          <p:spPr>
            <a:xfrm>
              <a:off x="898191" y="1432819"/>
              <a:ext cx="2178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Runtime</a:t>
              </a:r>
              <a:r>
                <a:rPr lang="en-US" altLang="zh-CN" dirty="0"/>
                <a:t>:</a:t>
              </a:r>
              <a:r>
                <a:rPr lang="zh-CN" altLang="en-US" dirty="0"/>
                <a:t> </a:t>
              </a:r>
              <a:endParaRPr lang="en-CN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5454F4F-92DE-AE75-F75D-AF5B749F5295}"/>
                </a:ext>
              </a:extLst>
            </p:cNvPr>
            <p:cNvSpPr/>
            <p:nvPr/>
          </p:nvSpPr>
          <p:spPr>
            <a:xfrm>
              <a:off x="731808" y="1511879"/>
              <a:ext cx="214761" cy="222439"/>
            </a:xfrm>
            <a:prstGeom prst="roundRect">
              <a:avLst/>
            </a:prstGeom>
            <a:solidFill>
              <a:srgbClr val="036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A7A7B4E-7BF3-96AE-0E40-BD9104EABCDC}"/>
              </a:ext>
            </a:extLst>
          </p:cNvPr>
          <p:cNvSpPr txBox="1"/>
          <p:nvPr/>
        </p:nvSpPr>
        <p:spPr>
          <a:xfrm>
            <a:off x="4984365" y="5186459"/>
            <a:ext cx="1238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0362CB"/>
                </a:solidFill>
              </a:rPr>
              <a:t>2.21</a:t>
            </a:r>
            <a:endParaRPr lang="en-CN" sz="3600" b="1" dirty="0">
              <a:solidFill>
                <a:srgbClr val="0362CB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892CB6-9DB5-3654-E087-E009E3E0B4CC}"/>
              </a:ext>
            </a:extLst>
          </p:cNvPr>
          <p:cNvSpPr txBox="1"/>
          <p:nvPr/>
        </p:nvSpPr>
        <p:spPr>
          <a:xfrm>
            <a:off x="731762" y="5173319"/>
            <a:ext cx="207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0362CB"/>
                </a:solidFill>
              </a:rPr>
              <a:t>109 SKUs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4EC48A-7ECB-62B8-A9C7-B9C7DA8922C6}"/>
              </a:ext>
            </a:extLst>
          </p:cNvPr>
          <p:cNvSpPr txBox="1"/>
          <p:nvPr/>
        </p:nvSpPr>
        <p:spPr>
          <a:xfrm>
            <a:off x="3705329" y="5732494"/>
            <a:ext cx="372134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N" sz="1800" b="1" dirty="0">
                <a:solidFill>
                  <a:srgbClr val="0362CB"/>
                </a:solidFill>
              </a:rPr>
              <a:t>58.23%</a:t>
            </a:r>
            <a:r>
              <a:rPr lang="en-CN" sz="1800" dirty="0"/>
              <a:t> improvement over null model</a:t>
            </a:r>
            <a:endParaRPr lang="en-CN" dirty="0"/>
          </a:p>
        </p:txBody>
      </p:sp>
      <p:pic>
        <p:nvPicPr>
          <p:cNvPr id="55" name="Picture 2" descr="Best Buy Logo and symbol, meaning, history, PNG, brand">
            <a:extLst>
              <a:ext uri="{FF2B5EF4-FFF2-40B4-BE49-F238E27FC236}">
                <a16:creationId xmlns:a16="http://schemas.microsoft.com/office/drawing/2014/main" id="{EBCF255A-BA12-063C-2EE8-A3B2A48A0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90" y="225333"/>
            <a:ext cx="1241528" cy="69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 descr="Chart, text&#10;&#10;Description automatically generated">
            <a:extLst>
              <a:ext uri="{FF2B5EF4-FFF2-40B4-BE49-F238E27FC236}">
                <a16:creationId xmlns:a16="http://schemas.microsoft.com/office/drawing/2014/main" id="{622B6995-C246-A45F-D990-B2AC3D1C7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70" y="1463147"/>
            <a:ext cx="4256521" cy="3254987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4994A26-4AFD-8316-C47B-56B848F156FA}"/>
              </a:ext>
            </a:extLst>
          </p:cNvPr>
          <p:cNvSpPr/>
          <p:nvPr/>
        </p:nvSpPr>
        <p:spPr>
          <a:xfrm>
            <a:off x="1879140" y="1061250"/>
            <a:ext cx="2450833" cy="332961"/>
          </a:xfrm>
          <a:prstGeom prst="rect">
            <a:avLst/>
          </a:prstGeom>
          <a:solidFill>
            <a:srgbClr val="036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HMM Good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C781C4-6541-EABC-6795-89B5578A55E8}"/>
              </a:ext>
            </a:extLst>
          </p:cNvPr>
          <p:cNvSpPr/>
          <p:nvPr/>
        </p:nvSpPr>
        <p:spPr>
          <a:xfrm>
            <a:off x="7498515" y="1066348"/>
            <a:ext cx="2450833" cy="332961"/>
          </a:xfrm>
          <a:prstGeom prst="rect">
            <a:avLst/>
          </a:prstGeom>
          <a:solidFill>
            <a:srgbClr val="036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HMM Bad </a:t>
            </a:r>
          </a:p>
        </p:txBody>
      </p:sp>
      <p:pic>
        <p:nvPicPr>
          <p:cNvPr id="60" name="Picture 59" descr="A picture containing chart&#10;&#10;Description automatically generated">
            <a:extLst>
              <a:ext uri="{FF2B5EF4-FFF2-40B4-BE49-F238E27FC236}">
                <a16:creationId xmlns:a16="http://schemas.microsoft.com/office/drawing/2014/main" id="{D17520A9-C46A-9BD0-D776-0BE831552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597" y="1431700"/>
            <a:ext cx="4665933" cy="343805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183A5AB-6A5A-1D17-3056-0B566104A1CF}"/>
              </a:ext>
            </a:extLst>
          </p:cNvPr>
          <p:cNvSpPr txBox="1"/>
          <p:nvPr/>
        </p:nvSpPr>
        <p:spPr>
          <a:xfrm>
            <a:off x="8487925" y="5195831"/>
            <a:ext cx="2221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0362CB"/>
                </a:solidFill>
              </a:rPr>
              <a:t>~80s / SKUs</a:t>
            </a:r>
            <a:endParaRPr lang="en-CN" sz="3600" b="1" dirty="0">
              <a:solidFill>
                <a:srgbClr val="0362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D11F6-CE26-9FED-023B-F58D744005C1}"/>
              </a:ext>
            </a:extLst>
          </p:cNvPr>
          <p:cNvSpPr txBox="1"/>
          <p:nvPr/>
        </p:nvSpPr>
        <p:spPr>
          <a:xfrm>
            <a:off x="8661400" y="5780809"/>
            <a:ext cx="19234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Training + Scoring</a:t>
            </a:r>
          </a:p>
        </p:txBody>
      </p:sp>
    </p:spTree>
    <p:extLst>
      <p:ext uri="{BB962C8B-B14F-4D97-AF65-F5344CB8AC3E}">
        <p14:creationId xmlns:p14="http://schemas.microsoft.com/office/powerpoint/2010/main" val="2393976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3A280E-3DE8-9DB4-4AB9-F3F75B116EB7}"/>
              </a:ext>
            </a:extLst>
          </p:cNvPr>
          <p:cNvSpPr/>
          <p:nvPr/>
        </p:nvSpPr>
        <p:spPr>
          <a:xfrm>
            <a:off x="0" y="6429273"/>
            <a:ext cx="12192000" cy="401724"/>
          </a:xfrm>
          <a:prstGeom prst="rect">
            <a:avLst/>
          </a:prstGeom>
          <a:solidFill>
            <a:srgbClr val="F6EB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F7705-35DB-A5FB-EFD8-53F5DFD4EA7A}"/>
              </a:ext>
            </a:extLst>
          </p:cNvPr>
          <p:cNvSpPr txBox="1"/>
          <p:nvPr/>
        </p:nvSpPr>
        <p:spPr>
          <a:xfrm>
            <a:off x="886274" y="6455452"/>
            <a:ext cx="108831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N"/>
              <a:t>Summary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D3CD0-BDD1-8185-B040-6A21438411BE}"/>
              </a:ext>
            </a:extLst>
          </p:cNvPr>
          <p:cNvSpPr txBox="1"/>
          <p:nvPr/>
        </p:nvSpPr>
        <p:spPr>
          <a:xfrm>
            <a:off x="2717495" y="6495143"/>
            <a:ext cx="56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EDA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B7984-1343-4485-CBD4-186E7E64A3AB}"/>
              </a:ext>
            </a:extLst>
          </p:cNvPr>
          <p:cNvSpPr txBox="1"/>
          <p:nvPr/>
        </p:nvSpPr>
        <p:spPr>
          <a:xfrm>
            <a:off x="4001896" y="6499919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Benchmark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FDCBB-8B5B-D27E-4804-24BEA39B71B5}"/>
              </a:ext>
            </a:extLst>
          </p:cNvPr>
          <p:cNvSpPr txBox="1"/>
          <p:nvPr/>
        </p:nvSpPr>
        <p:spPr>
          <a:xfrm>
            <a:off x="5974344" y="650161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A51114-109D-25F5-B282-F82EEFCB35FB}"/>
              </a:ext>
            </a:extLst>
          </p:cNvPr>
          <p:cNvSpPr txBox="1"/>
          <p:nvPr/>
        </p:nvSpPr>
        <p:spPr>
          <a:xfrm>
            <a:off x="9514284" y="6440526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Business Impact</a:t>
            </a: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8B060CDC-E80C-5A73-BA88-A3CEA66B0CF0}"/>
              </a:ext>
            </a:extLst>
          </p:cNvPr>
          <p:cNvSpPr/>
          <p:nvPr/>
        </p:nvSpPr>
        <p:spPr>
          <a:xfrm>
            <a:off x="7288920" y="6335294"/>
            <a:ext cx="1763072" cy="492185"/>
          </a:xfrm>
          <a:prstGeom prst="round2SameRect">
            <a:avLst/>
          </a:prstGeom>
          <a:solidFill>
            <a:srgbClr val="0362CB"/>
          </a:solidFill>
          <a:ln>
            <a:solidFill>
              <a:srgbClr val="036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Result</a:t>
            </a:r>
          </a:p>
        </p:txBody>
      </p:sp>
      <p:pic>
        <p:nvPicPr>
          <p:cNvPr id="14" name="Picture 2" descr="Best Buy Logo and symbol, meaning, history, PNG, brand">
            <a:extLst>
              <a:ext uri="{FF2B5EF4-FFF2-40B4-BE49-F238E27FC236}">
                <a16:creationId xmlns:a16="http://schemas.microsoft.com/office/drawing/2014/main" id="{1B0D50A8-68C5-7C59-3B48-6EFE6EF3D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90" y="225333"/>
            <a:ext cx="1241528" cy="69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3A7756-6343-5D2B-F2C7-D5B86623123F}"/>
              </a:ext>
            </a:extLst>
          </p:cNvPr>
          <p:cNvSpPr txBox="1"/>
          <p:nvPr/>
        </p:nvSpPr>
        <p:spPr>
          <a:xfrm>
            <a:off x="443606" y="400472"/>
            <a:ext cx="2825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362CB"/>
                </a:solidFill>
              </a:rPr>
              <a:t>Aggregated</a:t>
            </a:r>
            <a:r>
              <a:rPr lang="zh-CN" altLang="en-US" sz="2800" dirty="0">
                <a:solidFill>
                  <a:srgbClr val="0362CB"/>
                </a:solidFill>
              </a:rPr>
              <a:t> </a:t>
            </a:r>
            <a:r>
              <a:rPr lang="en-US" altLang="zh-CN" sz="2800" dirty="0">
                <a:solidFill>
                  <a:srgbClr val="0362CB"/>
                </a:solidFill>
              </a:rPr>
              <a:t>Result</a:t>
            </a:r>
            <a:endParaRPr lang="en-CN" sz="2800" dirty="0">
              <a:solidFill>
                <a:srgbClr val="0362CB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154207-F6F4-9023-A18E-DF7351169801}"/>
              </a:ext>
            </a:extLst>
          </p:cNvPr>
          <p:cNvCxnSpPr>
            <a:cxnSpLocks/>
          </p:cNvCxnSpPr>
          <p:nvPr/>
        </p:nvCxnSpPr>
        <p:spPr>
          <a:xfrm>
            <a:off x="4504372" y="1455573"/>
            <a:ext cx="0" cy="367885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543B999-0126-5401-FEA0-CED755C9EDBF}"/>
              </a:ext>
            </a:extLst>
          </p:cNvPr>
          <p:cNvSpPr/>
          <p:nvPr/>
        </p:nvSpPr>
        <p:spPr>
          <a:xfrm>
            <a:off x="778891" y="1153534"/>
            <a:ext cx="3058317" cy="523220"/>
          </a:xfrm>
          <a:prstGeom prst="roundRect">
            <a:avLst/>
          </a:prstGeom>
          <a:solidFill>
            <a:srgbClr val="036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3200" dirty="0"/>
              <a:t>RMSE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C2A1CD1-6AFF-26F7-804D-830D8C042D6F}"/>
              </a:ext>
            </a:extLst>
          </p:cNvPr>
          <p:cNvSpPr/>
          <p:nvPr/>
        </p:nvSpPr>
        <p:spPr>
          <a:xfrm>
            <a:off x="778891" y="4041306"/>
            <a:ext cx="3058317" cy="523220"/>
          </a:xfrm>
          <a:prstGeom prst="roundRect">
            <a:avLst/>
          </a:prstGeom>
          <a:solidFill>
            <a:srgbClr val="036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3200" dirty="0">
                <a:solidFill>
                  <a:schemeClr val="bg1"/>
                </a:solidFill>
              </a:rPr>
              <a:t>Run Time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639586D-58BF-A268-0DC2-22307CCA910E}"/>
              </a:ext>
            </a:extLst>
          </p:cNvPr>
          <p:cNvSpPr/>
          <p:nvPr/>
        </p:nvSpPr>
        <p:spPr>
          <a:xfrm>
            <a:off x="5509559" y="1120008"/>
            <a:ext cx="4642758" cy="534765"/>
          </a:xfrm>
          <a:prstGeom prst="roundRect">
            <a:avLst/>
          </a:prstGeom>
          <a:solidFill>
            <a:srgbClr val="036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N" sz="3200" dirty="0"/>
              <a:t>RMSE </a:t>
            </a:r>
            <a:r>
              <a:rPr lang="en-CN" sz="3200"/>
              <a:t>Dist.</a:t>
            </a:r>
            <a:r>
              <a:rPr lang="en-CN" sz="3200" dirty="0"/>
              <a:t> for single SKUs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22D587-8B4C-1609-472B-ADEEA60FC582}"/>
              </a:ext>
            </a:extLst>
          </p:cNvPr>
          <p:cNvSpPr txBox="1"/>
          <p:nvPr/>
        </p:nvSpPr>
        <p:spPr>
          <a:xfrm>
            <a:off x="5355346" y="5465403"/>
            <a:ext cx="507818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N" dirty="0"/>
              <a:t>The </a:t>
            </a:r>
            <a:r>
              <a:rPr lang="en-CN" dirty="0">
                <a:solidFill>
                  <a:srgbClr val="0362CB"/>
                </a:solidFill>
              </a:rPr>
              <a:t>90% percentile</a:t>
            </a:r>
            <a:r>
              <a:rPr lang="en-CN" dirty="0"/>
              <a:t> of single </a:t>
            </a:r>
            <a:r>
              <a:rPr lang="en-CN" dirty="0">
                <a:solidFill>
                  <a:srgbClr val="0362CB"/>
                </a:solidFill>
              </a:rPr>
              <a:t>SKU RSME is 2.93</a:t>
            </a:r>
            <a:r>
              <a:rPr lang="en-CN" dirty="0"/>
              <a:t>. The RMSE is right skewed, which distorted the prediction</a:t>
            </a:r>
          </a:p>
        </p:txBody>
      </p:sp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2805E1ED-ADAD-B466-C77D-6C797B2E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05" y="1777246"/>
            <a:ext cx="4772312" cy="34645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1B83E5-27D8-E499-CA5D-4C1737FE3091}"/>
              </a:ext>
            </a:extLst>
          </p:cNvPr>
          <p:cNvSpPr txBox="1"/>
          <p:nvPr/>
        </p:nvSpPr>
        <p:spPr>
          <a:xfrm>
            <a:off x="1681054" y="1727545"/>
            <a:ext cx="1238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4000" b="1" dirty="0">
                <a:solidFill>
                  <a:srgbClr val="0362CB"/>
                </a:solidFill>
              </a:rPr>
              <a:t>2.21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6D85A9-51DF-8A2A-60F0-974808CF31C7}"/>
              </a:ext>
            </a:extLst>
          </p:cNvPr>
          <p:cNvSpPr txBox="1"/>
          <p:nvPr/>
        </p:nvSpPr>
        <p:spPr>
          <a:xfrm>
            <a:off x="192871" y="2381201"/>
            <a:ext cx="4230356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N" sz="1800" dirty="0"/>
              <a:t>58.23% improvement over null model.</a:t>
            </a:r>
          </a:p>
          <a:p>
            <a:pPr algn="ctr"/>
            <a:r>
              <a:rPr lang="en-CN" dirty="0"/>
              <a:t>9.6% -Prophet / Holt-Winters</a:t>
            </a:r>
          </a:p>
          <a:p>
            <a:pPr algn="ctr"/>
            <a:r>
              <a:rPr lang="en-CN" sz="1800" dirty="0"/>
              <a:t>29.4</a:t>
            </a:r>
            <a:r>
              <a:rPr lang="en-CN" dirty="0"/>
              <a:t>%</a:t>
            </a:r>
            <a:r>
              <a:rPr lang="en-CN" sz="1800" dirty="0"/>
              <a:t> - STL/MSTL</a:t>
            </a:r>
            <a:endParaRPr lang="en-CN" sz="1800" dirty="0">
              <a:cs typeface="Calibri"/>
            </a:endParaRPr>
          </a:p>
          <a:p>
            <a:pPr algn="ctr"/>
            <a:r>
              <a:rPr lang="en-CN"/>
              <a:t>28.8% - HMM</a:t>
            </a:r>
            <a:endParaRPr lang="en-CN" sz="1800">
              <a:cs typeface="Calibri"/>
            </a:endParaRPr>
          </a:p>
          <a:p>
            <a:endParaRPr lang="en-CN" sz="1800" dirty="0"/>
          </a:p>
          <a:p>
            <a:endParaRPr lang="en-C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DFDC61-3B81-4934-0F74-3464C312B41A}"/>
              </a:ext>
            </a:extLst>
          </p:cNvPr>
          <p:cNvSpPr txBox="1"/>
          <p:nvPr/>
        </p:nvSpPr>
        <p:spPr>
          <a:xfrm>
            <a:off x="1694458" y="4658852"/>
            <a:ext cx="10230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4000" b="1" dirty="0">
                <a:solidFill>
                  <a:srgbClr val="0362CB"/>
                </a:solidFill>
              </a:rPr>
              <a:t>~4H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C54DC8-A7A6-CD27-0DA9-4D487E121812}"/>
              </a:ext>
            </a:extLst>
          </p:cNvPr>
          <p:cNvSpPr txBox="1"/>
          <p:nvPr/>
        </p:nvSpPr>
        <p:spPr>
          <a:xfrm>
            <a:off x="1388788" y="5418693"/>
            <a:ext cx="183563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N"/>
              <a:t>Training + Scoring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28719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1BECF-83F1-2C53-4AFC-DAB46F04524B}"/>
              </a:ext>
            </a:extLst>
          </p:cNvPr>
          <p:cNvSpPr/>
          <p:nvPr/>
        </p:nvSpPr>
        <p:spPr>
          <a:xfrm>
            <a:off x="4536960" y="1032786"/>
            <a:ext cx="3038286" cy="49107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20ACF5-A8FE-5ABE-D0B1-C1E7F69B8085}"/>
              </a:ext>
            </a:extLst>
          </p:cNvPr>
          <p:cNvSpPr/>
          <p:nvPr/>
        </p:nvSpPr>
        <p:spPr>
          <a:xfrm>
            <a:off x="589913" y="1039285"/>
            <a:ext cx="3038286" cy="49107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CCAE1D-465F-B1E6-B34E-FFB04FB61A73}"/>
              </a:ext>
            </a:extLst>
          </p:cNvPr>
          <p:cNvSpPr/>
          <p:nvPr/>
        </p:nvSpPr>
        <p:spPr>
          <a:xfrm>
            <a:off x="0" y="6429273"/>
            <a:ext cx="12192000" cy="401724"/>
          </a:xfrm>
          <a:prstGeom prst="rect">
            <a:avLst/>
          </a:prstGeom>
          <a:solidFill>
            <a:srgbClr val="F6EB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4CEC02-9637-6F66-B233-43FE4ED759D8}"/>
              </a:ext>
            </a:extLst>
          </p:cNvPr>
          <p:cNvSpPr/>
          <p:nvPr/>
        </p:nvSpPr>
        <p:spPr>
          <a:xfrm>
            <a:off x="4576857" y="1036305"/>
            <a:ext cx="3038286" cy="4910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0362CB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108F4C-71A3-3AB1-F0F8-CB7FABAC92A3}"/>
              </a:ext>
            </a:extLst>
          </p:cNvPr>
          <p:cNvSpPr/>
          <p:nvPr/>
        </p:nvSpPr>
        <p:spPr>
          <a:xfrm>
            <a:off x="8396975" y="1032786"/>
            <a:ext cx="3038286" cy="49107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8A8137-DC4D-1D7A-BC97-0E495977DCA6}"/>
              </a:ext>
            </a:extLst>
          </p:cNvPr>
          <p:cNvSpPr txBox="1"/>
          <p:nvPr/>
        </p:nvSpPr>
        <p:spPr>
          <a:xfrm>
            <a:off x="886274" y="6455452"/>
            <a:ext cx="108831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N"/>
              <a:t>Summary</a:t>
            </a:r>
            <a:endParaRPr lang="en-C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3E9516-3E2A-4664-ABF4-A83F6D8FA0A6}"/>
              </a:ext>
            </a:extLst>
          </p:cNvPr>
          <p:cNvSpPr txBox="1"/>
          <p:nvPr/>
        </p:nvSpPr>
        <p:spPr>
          <a:xfrm>
            <a:off x="2717495" y="6495143"/>
            <a:ext cx="56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EDA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404F1-55F7-3BB4-4FA5-2CE1C8BB970A}"/>
              </a:ext>
            </a:extLst>
          </p:cNvPr>
          <p:cNvSpPr txBox="1"/>
          <p:nvPr/>
        </p:nvSpPr>
        <p:spPr>
          <a:xfrm>
            <a:off x="4001896" y="6499919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Benchmark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9E94B-06BD-D60C-EDBC-63FE8A5C0272}"/>
              </a:ext>
            </a:extLst>
          </p:cNvPr>
          <p:cNvSpPr txBox="1"/>
          <p:nvPr/>
        </p:nvSpPr>
        <p:spPr>
          <a:xfrm>
            <a:off x="5974344" y="650161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E06747-D702-0E66-5236-995BD3E0DE0A}"/>
              </a:ext>
            </a:extLst>
          </p:cNvPr>
          <p:cNvSpPr txBox="1"/>
          <p:nvPr/>
        </p:nvSpPr>
        <p:spPr>
          <a:xfrm>
            <a:off x="7509261" y="6506359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Result</a:t>
            </a:r>
            <a:r>
              <a:rPr lang="en-US" altLang="zh-CN" dirty="0"/>
              <a:t>s</a:t>
            </a:r>
            <a:endParaRPr lang="en-C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9770C2-F643-3D44-432B-5EED1AEA2F35}"/>
              </a:ext>
            </a:extLst>
          </p:cNvPr>
          <p:cNvSpPr/>
          <p:nvPr/>
        </p:nvSpPr>
        <p:spPr>
          <a:xfrm>
            <a:off x="8472401" y="1036305"/>
            <a:ext cx="3038286" cy="4910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ound Same Side Corner Rectangle 18">
            <a:extLst>
              <a:ext uri="{FF2B5EF4-FFF2-40B4-BE49-F238E27FC236}">
                <a16:creationId xmlns:a16="http://schemas.microsoft.com/office/drawing/2014/main" id="{2558F3A7-91DB-2DFD-3841-6A099CDE5D1B}"/>
              </a:ext>
            </a:extLst>
          </p:cNvPr>
          <p:cNvSpPr/>
          <p:nvPr/>
        </p:nvSpPr>
        <p:spPr>
          <a:xfrm>
            <a:off x="9312270" y="6313680"/>
            <a:ext cx="1763072" cy="492185"/>
          </a:xfrm>
          <a:prstGeom prst="round2SameRect">
            <a:avLst/>
          </a:prstGeom>
          <a:solidFill>
            <a:srgbClr val="0362CB"/>
          </a:solidFill>
          <a:ln>
            <a:solidFill>
              <a:srgbClr val="036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Business Impact</a:t>
            </a:r>
          </a:p>
        </p:txBody>
      </p:sp>
      <p:pic>
        <p:nvPicPr>
          <p:cNvPr id="23" name="Picture 2" descr="Best Buy Logo and symbol, meaning, history, PNG, brand">
            <a:extLst>
              <a:ext uri="{FF2B5EF4-FFF2-40B4-BE49-F238E27FC236}">
                <a16:creationId xmlns:a16="http://schemas.microsoft.com/office/drawing/2014/main" id="{82C2F52B-B5F6-1D7D-BA40-A1319B424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90" y="225333"/>
            <a:ext cx="1241528" cy="69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AEFCAC1-E0BC-3912-0581-BB0BF89587C1}"/>
              </a:ext>
            </a:extLst>
          </p:cNvPr>
          <p:cNvSpPr txBox="1"/>
          <p:nvPr/>
        </p:nvSpPr>
        <p:spPr>
          <a:xfrm>
            <a:off x="443606" y="400472"/>
            <a:ext cx="546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362CB"/>
                </a:solidFill>
              </a:rPr>
              <a:t>Business</a:t>
            </a:r>
            <a:r>
              <a:rPr lang="zh-CN" altLang="en-US" sz="2800" dirty="0">
                <a:solidFill>
                  <a:srgbClr val="0362CB"/>
                </a:solidFill>
              </a:rPr>
              <a:t> </a:t>
            </a:r>
            <a:r>
              <a:rPr lang="en-US" altLang="zh-CN" sz="2800" dirty="0">
                <a:solidFill>
                  <a:srgbClr val="0362CB"/>
                </a:solidFill>
              </a:rPr>
              <a:t>Impact</a:t>
            </a:r>
            <a:r>
              <a:rPr lang="zh-CN" altLang="en-US" sz="2800" dirty="0">
                <a:solidFill>
                  <a:srgbClr val="0362CB"/>
                </a:solidFill>
              </a:rPr>
              <a:t> </a:t>
            </a:r>
            <a:r>
              <a:rPr lang="en-US" altLang="zh-CN" sz="2800" dirty="0">
                <a:solidFill>
                  <a:srgbClr val="0362CB"/>
                </a:solidFill>
              </a:rPr>
              <a:t>and</a:t>
            </a:r>
            <a:r>
              <a:rPr lang="zh-CN" altLang="en-US" sz="2800" dirty="0">
                <a:solidFill>
                  <a:srgbClr val="0362CB"/>
                </a:solidFill>
              </a:rPr>
              <a:t> </a:t>
            </a:r>
            <a:r>
              <a:rPr lang="en-US" altLang="zh-CN" sz="2800" dirty="0">
                <a:solidFill>
                  <a:srgbClr val="0362CB"/>
                </a:solidFill>
              </a:rPr>
              <a:t>Future</a:t>
            </a:r>
            <a:r>
              <a:rPr lang="zh-CN" altLang="en-US" sz="2800" dirty="0">
                <a:solidFill>
                  <a:srgbClr val="0362CB"/>
                </a:solidFill>
              </a:rPr>
              <a:t> </a:t>
            </a:r>
            <a:r>
              <a:rPr lang="en-US" altLang="zh-CN" sz="2800" dirty="0">
                <a:solidFill>
                  <a:srgbClr val="0362CB"/>
                </a:solidFill>
              </a:rPr>
              <a:t>Outlook</a:t>
            </a:r>
            <a:endParaRPr lang="en-CN" sz="2800" dirty="0">
              <a:solidFill>
                <a:srgbClr val="0362CB"/>
              </a:solidFill>
            </a:endParaRPr>
          </a:p>
        </p:txBody>
      </p:sp>
      <p:pic>
        <p:nvPicPr>
          <p:cNvPr id="2" name="Google Shape;2926;p120">
            <a:extLst>
              <a:ext uri="{FF2B5EF4-FFF2-40B4-BE49-F238E27FC236}">
                <a16:creationId xmlns:a16="http://schemas.microsoft.com/office/drawing/2014/main" id="{7A0D5965-430B-D523-2D38-7C9EC6599D08}"/>
              </a:ext>
            </a:extLst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51654" y="1548561"/>
            <a:ext cx="1479779" cy="1479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929;p120">
            <a:extLst>
              <a:ext uri="{FF2B5EF4-FFF2-40B4-BE49-F238E27FC236}">
                <a16:creationId xmlns:a16="http://schemas.microsoft.com/office/drawing/2014/main" id="{89F1BDC7-2E94-9A04-467C-718429D5F34E}"/>
              </a:ext>
            </a:extLst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39992" y="1490207"/>
            <a:ext cx="1692624" cy="169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928;p120">
            <a:extLst>
              <a:ext uri="{FF2B5EF4-FFF2-40B4-BE49-F238E27FC236}">
                <a16:creationId xmlns:a16="http://schemas.microsoft.com/office/drawing/2014/main" id="{231CB7F4-EDFA-3989-A279-F0029C419A0B}"/>
              </a:ext>
            </a:extLst>
          </p:cNvPr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366246" y="1637872"/>
            <a:ext cx="1459507" cy="145950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ED5BA7-2A08-C29D-4E90-3C50AB8B63C5}"/>
              </a:ext>
            </a:extLst>
          </p:cNvPr>
          <p:cNvSpPr txBox="1"/>
          <p:nvPr/>
        </p:nvSpPr>
        <p:spPr>
          <a:xfrm>
            <a:off x="1552471" y="3317046"/>
            <a:ext cx="107946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N">
                <a:solidFill>
                  <a:schemeClr val="bg1"/>
                </a:solidFill>
                <a:highlight>
                  <a:srgbClr val="0362CB"/>
                </a:highlight>
              </a:rPr>
              <a:t>Inventory</a:t>
            </a:r>
            <a:endParaRPr lang="en-CN" dirty="0">
              <a:solidFill>
                <a:schemeClr val="bg1"/>
              </a:solidFill>
              <a:highlight>
                <a:srgbClr val="0362CB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E36846-8043-AB22-0624-360464202D80}"/>
              </a:ext>
            </a:extLst>
          </p:cNvPr>
          <p:cNvSpPr txBox="1"/>
          <p:nvPr/>
        </p:nvSpPr>
        <p:spPr>
          <a:xfrm>
            <a:off x="5531168" y="3244334"/>
            <a:ext cx="129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  <a:highlight>
                  <a:srgbClr val="0362CB"/>
                </a:highlight>
              </a:rPr>
              <a:t>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BF8817-BA59-E0AA-91A7-044D60D6E4B0}"/>
              </a:ext>
            </a:extLst>
          </p:cNvPr>
          <p:cNvSpPr txBox="1"/>
          <p:nvPr/>
        </p:nvSpPr>
        <p:spPr>
          <a:xfrm>
            <a:off x="9440411" y="3303478"/>
            <a:ext cx="9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  <a:highlight>
                  <a:srgbClr val="0362CB"/>
                </a:highlight>
              </a:rPr>
              <a:t>Delivery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8D7A84-D803-563B-BFA7-3524A79ADFF1}"/>
              </a:ext>
            </a:extLst>
          </p:cNvPr>
          <p:cNvSpPr txBox="1"/>
          <p:nvPr/>
        </p:nvSpPr>
        <p:spPr>
          <a:xfrm>
            <a:off x="672549" y="3842484"/>
            <a:ext cx="2777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Better prediction would reduce the cost for inventary storage and purchase. Improve </a:t>
            </a:r>
            <a:r>
              <a:rPr lang="en-CN" b="1" dirty="0">
                <a:solidFill>
                  <a:srgbClr val="0362CB"/>
                </a:solidFill>
              </a:rPr>
              <a:t>inventary turnover </a:t>
            </a:r>
            <a:r>
              <a:rPr lang="en-CN" dirty="0"/>
              <a:t>while lower </a:t>
            </a:r>
            <a:r>
              <a:rPr lang="en-CN" b="1" dirty="0">
                <a:solidFill>
                  <a:srgbClr val="0362CB"/>
                </a:solidFill>
              </a:rPr>
              <a:t>storage cost</a:t>
            </a:r>
            <a:r>
              <a:rPr lang="en-CN" dirty="0"/>
              <a:t>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147532-D119-01F1-5C8C-A7887F2B27BA}"/>
              </a:ext>
            </a:extLst>
          </p:cNvPr>
          <p:cNvSpPr txBox="1"/>
          <p:nvPr/>
        </p:nvSpPr>
        <p:spPr>
          <a:xfrm>
            <a:off x="4707217" y="3832258"/>
            <a:ext cx="2777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More accurate in time needs prediction would lead to better supply chain decisions that increase </a:t>
            </a:r>
            <a:r>
              <a:rPr lang="en-CN" b="1" dirty="0">
                <a:solidFill>
                  <a:srgbClr val="0362CB"/>
                </a:solidFill>
              </a:rPr>
              <a:t>batch delivery</a:t>
            </a:r>
            <a:r>
              <a:rPr lang="en-CN" dirty="0"/>
              <a:t> and lower </a:t>
            </a:r>
            <a:r>
              <a:rPr lang="en-CN" b="1" dirty="0">
                <a:solidFill>
                  <a:srgbClr val="0362CB"/>
                </a:solidFill>
              </a:rPr>
              <a:t>deliver cost</a:t>
            </a:r>
            <a:r>
              <a:rPr lang="en-CN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0A8862-FAF7-8516-66DF-269CD0D830AB}"/>
              </a:ext>
            </a:extLst>
          </p:cNvPr>
          <p:cNvSpPr txBox="1"/>
          <p:nvPr/>
        </p:nvSpPr>
        <p:spPr>
          <a:xfrm>
            <a:off x="8585491" y="3854803"/>
            <a:ext cx="2777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More precise prediction would assist customer to make in-time purchase, which would improve long-term </a:t>
            </a:r>
            <a:r>
              <a:rPr lang="en-CN" b="1" dirty="0">
                <a:solidFill>
                  <a:srgbClr val="0362CB"/>
                </a:solidFill>
              </a:rPr>
              <a:t>customer loyalty</a:t>
            </a:r>
            <a:r>
              <a:rPr lang="en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3752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D5E167-32EE-9BD1-2420-F82EED0A4788}"/>
              </a:ext>
            </a:extLst>
          </p:cNvPr>
          <p:cNvSpPr txBox="1"/>
          <p:nvPr/>
        </p:nvSpPr>
        <p:spPr>
          <a:xfrm>
            <a:off x="4466622" y="2699600"/>
            <a:ext cx="36377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6000" dirty="0"/>
              <a:t>Thank You!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981B01-A9D0-C7CC-BA29-D8D20807B338}"/>
              </a:ext>
            </a:extLst>
          </p:cNvPr>
          <p:cNvSpPr/>
          <p:nvPr/>
        </p:nvSpPr>
        <p:spPr>
          <a:xfrm>
            <a:off x="2990309" y="2637691"/>
            <a:ext cx="1097280" cy="1139483"/>
          </a:xfrm>
          <a:prstGeom prst="roundRect">
            <a:avLst/>
          </a:prstGeom>
          <a:solidFill>
            <a:srgbClr val="0362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6000" dirty="0"/>
              <a:t>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5940D6-8239-1542-EF34-1C7CDDF15BED}"/>
              </a:ext>
            </a:extLst>
          </p:cNvPr>
          <p:cNvSpPr txBox="1"/>
          <p:nvPr/>
        </p:nvSpPr>
        <p:spPr>
          <a:xfrm>
            <a:off x="5828720" y="5823360"/>
            <a:ext cx="6395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Ashish Dhiman</a:t>
            </a:r>
            <a:r>
              <a:rPr lang="en-CN" dirty="0"/>
              <a:t>: </a:t>
            </a:r>
            <a:r>
              <a:rPr lang="en-US" dirty="0">
                <a:hlinkClick r:id="rId2"/>
              </a:rPr>
              <a:t>https://www.linkedin.com/in/ashish1610dhiman/</a:t>
            </a:r>
            <a:endParaRPr lang="en-US" dirty="0"/>
          </a:p>
          <a:p>
            <a:r>
              <a:rPr lang="en-US" b="1" dirty="0" err="1"/>
              <a:t>Anshit</a:t>
            </a:r>
            <a:r>
              <a:rPr lang="en-US" b="1" dirty="0"/>
              <a:t> Verma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https://www.linkedin.com/in/anshitverma/</a:t>
            </a:r>
            <a:endParaRPr lang="en-US" dirty="0"/>
          </a:p>
          <a:p>
            <a:r>
              <a:rPr lang="en-US" b="1" dirty="0" err="1"/>
              <a:t>Yibei</a:t>
            </a:r>
            <a:r>
              <a:rPr lang="en-US" b="1" dirty="0"/>
              <a:t> Hu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https://www.linkedin.com/in/olivia-hu9908/</a:t>
            </a:r>
            <a:endParaRPr lang="en-US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29BC444-0538-426B-E682-3883B05CB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042" y="5921334"/>
            <a:ext cx="344678" cy="33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80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99DE90-C275-60D6-DD85-899701FC8BD7}"/>
              </a:ext>
            </a:extLst>
          </p:cNvPr>
          <p:cNvSpPr/>
          <p:nvPr/>
        </p:nvSpPr>
        <p:spPr>
          <a:xfrm>
            <a:off x="0" y="6429273"/>
            <a:ext cx="12192000" cy="401724"/>
          </a:xfrm>
          <a:prstGeom prst="rect">
            <a:avLst/>
          </a:prstGeom>
          <a:solidFill>
            <a:srgbClr val="036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Appendix</a:t>
            </a:r>
          </a:p>
        </p:txBody>
      </p:sp>
      <p:pic>
        <p:nvPicPr>
          <p:cNvPr id="11" name="Picture 2" descr="Best Buy Logo and symbol, meaning, history, PNG, brand">
            <a:extLst>
              <a:ext uri="{FF2B5EF4-FFF2-40B4-BE49-F238E27FC236}">
                <a16:creationId xmlns:a16="http://schemas.microsoft.com/office/drawing/2014/main" id="{FE3D4E38-DF67-6375-E437-288259509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90" y="225333"/>
            <a:ext cx="1241528" cy="69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E5B0C-117C-535C-C2D5-8D6780DEE732}"/>
              </a:ext>
            </a:extLst>
          </p:cNvPr>
          <p:cNvSpPr txBox="1"/>
          <p:nvPr/>
        </p:nvSpPr>
        <p:spPr>
          <a:xfrm>
            <a:off x="443606" y="400472"/>
            <a:ext cx="5081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362CB"/>
                </a:solidFill>
              </a:rPr>
              <a:t>Appendix 1: Run Time Calculation</a:t>
            </a:r>
            <a:endParaRPr lang="en-CN" sz="2800" dirty="0">
              <a:solidFill>
                <a:srgbClr val="0362CB"/>
              </a:solidFill>
            </a:endParaRPr>
          </a:p>
        </p:txBody>
      </p:sp>
      <p:pic>
        <p:nvPicPr>
          <p:cNvPr id="14" name="Picture 1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5E35EBC-2ED2-07EF-83B8-E0E25A34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839" y="1740042"/>
            <a:ext cx="10162322" cy="30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10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Best Buy Logo and symbol, meaning, history, PNG, brand">
            <a:extLst>
              <a:ext uri="{FF2B5EF4-FFF2-40B4-BE49-F238E27FC236}">
                <a16:creationId xmlns:a16="http://schemas.microsoft.com/office/drawing/2014/main" id="{E3A186FD-1688-E960-A4FC-EEEEB9DB6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90" y="225333"/>
            <a:ext cx="1241528" cy="69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376542-172A-CCD9-3F16-7AA185D09F61}"/>
              </a:ext>
            </a:extLst>
          </p:cNvPr>
          <p:cNvSpPr txBox="1"/>
          <p:nvPr/>
        </p:nvSpPr>
        <p:spPr>
          <a:xfrm>
            <a:off x="443606" y="400472"/>
            <a:ext cx="5237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362CB"/>
                </a:solidFill>
              </a:rPr>
              <a:t>Appendix 2: Class/ model mapping</a:t>
            </a:r>
            <a:endParaRPr lang="en-CN" sz="2800" dirty="0">
              <a:solidFill>
                <a:srgbClr val="0362CB"/>
              </a:solidFill>
            </a:endParaRPr>
          </a:p>
        </p:txBody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FDB9D25E-7CA8-B389-5D71-8341686B0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118" y="1719092"/>
            <a:ext cx="7772400" cy="453679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6F66D4F-A527-3041-8AD5-F71C34CFF36D}"/>
              </a:ext>
            </a:extLst>
          </p:cNvPr>
          <p:cNvSpPr/>
          <p:nvPr/>
        </p:nvSpPr>
        <p:spPr>
          <a:xfrm>
            <a:off x="0" y="6429273"/>
            <a:ext cx="12192000" cy="401724"/>
          </a:xfrm>
          <a:prstGeom prst="rect">
            <a:avLst/>
          </a:prstGeom>
          <a:solidFill>
            <a:srgbClr val="036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346374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6E118F1-DA5B-771B-C420-66C928004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718" y="1247366"/>
            <a:ext cx="7772400" cy="4627047"/>
          </a:xfrm>
          <a:prstGeom prst="rect">
            <a:avLst/>
          </a:prstGeom>
        </p:spPr>
      </p:pic>
      <p:pic>
        <p:nvPicPr>
          <p:cNvPr id="13" name="Picture 2" descr="Best Buy Logo and symbol, meaning, history, PNG, brand">
            <a:extLst>
              <a:ext uri="{FF2B5EF4-FFF2-40B4-BE49-F238E27FC236}">
                <a16:creationId xmlns:a16="http://schemas.microsoft.com/office/drawing/2014/main" id="{8B1E3714-F53E-0EE3-D26B-E624E69D9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90" y="225333"/>
            <a:ext cx="1241528" cy="69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219610-0994-94C4-AD04-607402ED8A3E}"/>
              </a:ext>
            </a:extLst>
          </p:cNvPr>
          <p:cNvSpPr txBox="1"/>
          <p:nvPr/>
        </p:nvSpPr>
        <p:spPr>
          <a:xfrm>
            <a:off x="443606" y="400472"/>
            <a:ext cx="10479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362CB"/>
                </a:solidFill>
              </a:rPr>
              <a:t>Appendix 3: Each Model’s effect in average RMSE reduction(Train data)</a:t>
            </a:r>
            <a:endParaRPr lang="en-CN" sz="2800" dirty="0">
              <a:solidFill>
                <a:srgbClr val="0362CB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F4944E-36AB-A195-A0AC-AD846A4EE99B}"/>
              </a:ext>
            </a:extLst>
          </p:cNvPr>
          <p:cNvSpPr/>
          <p:nvPr/>
        </p:nvSpPr>
        <p:spPr>
          <a:xfrm>
            <a:off x="0" y="6429273"/>
            <a:ext cx="12192000" cy="401724"/>
          </a:xfrm>
          <a:prstGeom prst="rect">
            <a:avLst/>
          </a:prstGeom>
          <a:solidFill>
            <a:srgbClr val="036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677674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0BBF00-120E-AA7A-701D-AABDCCBCCA93}"/>
              </a:ext>
            </a:extLst>
          </p:cNvPr>
          <p:cNvSpPr/>
          <p:nvPr/>
        </p:nvSpPr>
        <p:spPr>
          <a:xfrm>
            <a:off x="0" y="6429272"/>
            <a:ext cx="12192000" cy="401724"/>
          </a:xfrm>
          <a:prstGeom prst="rect">
            <a:avLst/>
          </a:prstGeom>
          <a:solidFill>
            <a:srgbClr val="F6EB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4" name="Picture 2" descr="Best Buy Logo and symbol, meaning, history, PNG, brand">
            <a:extLst>
              <a:ext uri="{FF2B5EF4-FFF2-40B4-BE49-F238E27FC236}">
                <a16:creationId xmlns:a16="http://schemas.microsoft.com/office/drawing/2014/main" id="{3C9302DB-55D1-664D-631F-1BFEDFA98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90" y="225333"/>
            <a:ext cx="1241528" cy="69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E8365F-2539-027F-5E6E-D88707A20603}"/>
              </a:ext>
            </a:extLst>
          </p:cNvPr>
          <p:cNvSpPr txBox="1"/>
          <p:nvPr/>
        </p:nvSpPr>
        <p:spPr>
          <a:xfrm>
            <a:off x="2996100" y="6488668"/>
            <a:ext cx="56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EDA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3FDC09-9D08-6826-6415-1D927AFFC068}"/>
              </a:ext>
            </a:extLst>
          </p:cNvPr>
          <p:cNvSpPr txBox="1"/>
          <p:nvPr/>
        </p:nvSpPr>
        <p:spPr>
          <a:xfrm>
            <a:off x="4426835" y="6483394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Benchmark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E448D-A797-2A84-68FA-D64D9F3C3B7D}"/>
              </a:ext>
            </a:extLst>
          </p:cNvPr>
          <p:cNvSpPr txBox="1"/>
          <p:nvPr/>
        </p:nvSpPr>
        <p:spPr>
          <a:xfrm>
            <a:off x="6268227" y="646137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16E20E-329B-63D6-1591-F61EEDCE91AB}"/>
              </a:ext>
            </a:extLst>
          </p:cNvPr>
          <p:cNvSpPr txBox="1"/>
          <p:nvPr/>
        </p:nvSpPr>
        <p:spPr>
          <a:xfrm>
            <a:off x="7851456" y="6461664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661EA2-3143-F45A-1DA6-39D3950D5419}"/>
              </a:ext>
            </a:extLst>
          </p:cNvPr>
          <p:cNvSpPr txBox="1"/>
          <p:nvPr/>
        </p:nvSpPr>
        <p:spPr>
          <a:xfrm>
            <a:off x="9514284" y="6440526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Business Impact</a:t>
            </a: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3431F1D3-0D10-40C9-822D-9857B78314D1}"/>
              </a:ext>
            </a:extLst>
          </p:cNvPr>
          <p:cNvSpPr/>
          <p:nvPr/>
        </p:nvSpPr>
        <p:spPr>
          <a:xfrm>
            <a:off x="443606" y="6334298"/>
            <a:ext cx="1763072" cy="492185"/>
          </a:xfrm>
          <a:prstGeom prst="round2SameRect">
            <a:avLst/>
          </a:prstGeom>
          <a:solidFill>
            <a:srgbClr val="0362CB"/>
          </a:solidFill>
          <a:ln>
            <a:solidFill>
              <a:srgbClr val="036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N"/>
              <a:t>Summary</a:t>
            </a:r>
            <a:endParaRPr lang="en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B0BD5C-2469-4CCB-3B68-FD3267B57FD6}"/>
              </a:ext>
            </a:extLst>
          </p:cNvPr>
          <p:cNvSpPr txBox="1"/>
          <p:nvPr/>
        </p:nvSpPr>
        <p:spPr>
          <a:xfrm>
            <a:off x="443606" y="400472"/>
            <a:ext cx="3050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>
                <a:solidFill>
                  <a:srgbClr val="0362CB"/>
                </a:solidFill>
              </a:rPr>
              <a:t>Executive Summury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1629C0F6-3FA0-45AF-445B-10C642E14D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79873" y="2873364"/>
            <a:ext cx="1152429" cy="1152429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A927991-E4CE-A0C2-1CC0-9F92B6A69B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40304" y="2873363"/>
            <a:ext cx="1152429" cy="115242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5E1A674E-72C1-2C4E-77A5-9A809D1814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02014" y="2873362"/>
            <a:ext cx="1152429" cy="115242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DF6C3F-36AF-6C66-5C7E-5E969F63CF93}"/>
              </a:ext>
            </a:extLst>
          </p:cNvPr>
          <p:cNvSpPr/>
          <p:nvPr/>
        </p:nvSpPr>
        <p:spPr>
          <a:xfrm>
            <a:off x="1308100" y="2379526"/>
            <a:ext cx="1763072" cy="1895549"/>
          </a:xfrm>
          <a:prstGeom prst="rect">
            <a:avLst/>
          </a:prstGeom>
          <a:solidFill>
            <a:srgbClr val="0362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Modelling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55335-ACFA-A1E8-3CC9-36FF47B6D8FF}"/>
              </a:ext>
            </a:extLst>
          </p:cNvPr>
          <p:cNvSpPr/>
          <p:nvPr/>
        </p:nvSpPr>
        <p:spPr>
          <a:xfrm>
            <a:off x="1325142" y="1230168"/>
            <a:ext cx="1746030" cy="698360"/>
          </a:xfrm>
          <a:prstGeom prst="rect">
            <a:avLst/>
          </a:prstGeom>
          <a:solidFill>
            <a:srgbClr val="0362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Objective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4E68D0-FE56-D541-9166-65E0664F381B}"/>
              </a:ext>
            </a:extLst>
          </p:cNvPr>
          <p:cNvSpPr/>
          <p:nvPr/>
        </p:nvSpPr>
        <p:spPr>
          <a:xfrm>
            <a:off x="1325142" y="4703696"/>
            <a:ext cx="1746030" cy="1201804"/>
          </a:xfrm>
          <a:prstGeom prst="rect">
            <a:avLst/>
          </a:prstGeom>
          <a:solidFill>
            <a:srgbClr val="0362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Result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D5AF9-F02C-926A-9187-4BAA0F62DA92}"/>
              </a:ext>
            </a:extLst>
          </p:cNvPr>
          <p:cNvSpPr txBox="1"/>
          <p:nvPr/>
        </p:nvSpPr>
        <p:spPr>
          <a:xfrm>
            <a:off x="4315457" y="4025791"/>
            <a:ext cx="1467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/>
              <a:t>Holt-Winters/</a:t>
            </a:r>
          </a:p>
          <a:p>
            <a:pPr algn="ctr"/>
            <a:r>
              <a:rPr lang="en-CN" dirty="0"/>
              <a:t>Prophet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DCB32A-48EE-E381-30A2-9D0C9AC81359}"/>
              </a:ext>
            </a:extLst>
          </p:cNvPr>
          <p:cNvSpPr txBox="1"/>
          <p:nvPr/>
        </p:nvSpPr>
        <p:spPr>
          <a:xfrm>
            <a:off x="6492439" y="4164290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STL/MSTL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27D76D-85EC-1B33-9482-7A60E814E266}"/>
              </a:ext>
            </a:extLst>
          </p:cNvPr>
          <p:cNvSpPr txBox="1"/>
          <p:nvPr/>
        </p:nvSpPr>
        <p:spPr>
          <a:xfrm>
            <a:off x="8516590" y="416429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HMM</a:t>
            </a: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91A9E308-5C14-B8B1-83DE-B7FD87DB25BE}"/>
              </a:ext>
            </a:extLst>
          </p:cNvPr>
          <p:cNvSpPr/>
          <p:nvPr/>
        </p:nvSpPr>
        <p:spPr>
          <a:xfrm>
            <a:off x="4295347" y="2227033"/>
            <a:ext cx="5402179" cy="509757"/>
          </a:xfrm>
          <a:prstGeom prst="triangle">
            <a:avLst>
              <a:gd name="adj" fmla="val 5044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Ensemble Approach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224B48F-D7A3-0A31-3F29-56F0A51016BE}"/>
              </a:ext>
            </a:extLst>
          </p:cNvPr>
          <p:cNvSpPr/>
          <p:nvPr/>
        </p:nvSpPr>
        <p:spPr>
          <a:xfrm>
            <a:off x="3565295" y="1230168"/>
            <a:ext cx="6817958" cy="6983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58C3A3-0684-3E92-12C5-99F07A812D35}"/>
              </a:ext>
            </a:extLst>
          </p:cNvPr>
          <p:cNvSpPr txBox="1"/>
          <p:nvPr/>
        </p:nvSpPr>
        <p:spPr>
          <a:xfrm>
            <a:off x="3666040" y="1229881"/>
            <a:ext cx="6717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7-day sales forecast for 539 slow-moving items based on their 4 year performance and other exogenous factors.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C2C310A-FA06-D68C-4FF8-91FBD13DBADD}"/>
              </a:ext>
            </a:extLst>
          </p:cNvPr>
          <p:cNvSpPr/>
          <p:nvPr/>
        </p:nvSpPr>
        <p:spPr>
          <a:xfrm>
            <a:off x="3653055" y="4760357"/>
            <a:ext cx="3408979" cy="107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BDC19E9-F5F9-E738-8232-BCC73DB0A2B8}"/>
              </a:ext>
            </a:extLst>
          </p:cNvPr>
          <p:cNvSpPr/>
          <p:nvPr/>
        </p:nvSpPr>
        <p:spPr>
          <a:xfrm>
            <a:off x="7173737" y="4760356"/>
            <a:ext cx="3408979" cy="107013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949EBD-A8D2-6BF3-1804-3D472C3C6ED5}"/>
              </a:ext>
            </a:extLst>
          </p:cNvPr>
          <p:cNvSpPr txBox="1"/>
          <p:nvPr/>
        </p:nvSpPr>
        <p:spPr>
          <a:xfrm>
            <a:off x="4237457" y="5043057"/>
            <a:ext cx="22028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b="1" dirty="0">
                <a:solidFill>
                  <a:srgbClr val="0362CB"/>
                </a:solidFill>
              </a:rPr>
              <a:t>RMSE:  2.21</a:t>
            </a:r>
          </a:p>
          <a:p>
            <a:endParaRPr lang="en-CN" sz="3200" b="1" dirty="0">
              <a:solidFill>
                <a:srgbClr val="0362CB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825602-1D70-1298-6C97-9E6675D5D663}"/>
              </a:ext>
            </a:extLst>
          </p:cNvPr>
          <p:cNvSpPr txBox="1"/>
          <p:nvPr/>
        </p:nvSpPr>
        <p:spPr>
          <a:xfrm>
            <a:off x="7495475" y="5043057"/>
            <a:ext cx="2765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b="1" dirty="0">
                <a:solidFill>
                  <a:srgbClr val="0362CB"/>
                </a:solidFill>
              </a:rPr>
              <a:t>Run Time: ~ 4H</a:t>
            </a:r>
          </a:p>
        </p:txBody>
      </p:sp>
    </p:spTree>
    <p:extLst>
      <p:ext uri="{BB962C8B-B14F-4D97-AF65-F5344CB8AC3E}">
        <p14:creationId xmlns:p14="http://schemas.microsoft.com/office/powerpoint/2010/main" val="3131594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EC725A6-EF22-EC97-3B4F-250AB436316A}"/>
              </a:ext>
            </a:extLst>
          </p:cNvPr>
          <p:cNvSpPr/>
          <p:nvPr/>
        </p:nvSpPr>
        <p:spPr>
          <a:xfrm>
            <a:off x="0" y="6429272"/>
            <a:ext cx="12192000" cy="401724"/>
          </a:xfrm>
          <a:prstGeom prst="rect">
            <a:avLst/>
          </a:prstGeom>
          <a:solidFill>
            <a:srgbClr val="F6EB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337102-6DC7-FFB7-AD55-037B630E30E1}"/>
              </a:ext>
            </a:extLst>
          </p:cNvPr>
          <p:cNvSpPr txBox="1"/>
          <p:nvPr/>
        </p:nvSpPr>
        <p:spPr>
          <a:xfrm>
            <a:off x="886274" y="6455452"/>
            <a:ext cx="108831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N"/>
              <a:t>Summary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3E32B-09DF-A010-5756-C887004C7C10}"/>
              </a:ext>
            </a:extLst>
          </p:cNvPr>
          <p:cNvSpPr txBox="1"/>
          <p:nvPr/>
        </p:nvSpPr>
        <p:spPr>
          <a:xfrm>
            <a:off x="4426835" y="6483394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Benchmark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703FFA-C086-A1CD-5B2A-10EC816EE5F6}"/>
              </a:ext>
            </a:extLst>
          </p:cNvPr>
          <p:cNvSpPr txBox="1"/>
          <p:nvPr/>
        </p:nvSpPr>
        <p:spPr>
          <a:xfrm>
            <a:off x="6268227" y="646137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34CFC5-79F3-F3A8-8CB8-B3459E8AC83D}"/>
              </a:ext>
            </a:extLst>
          </p:cNvPr>
          <p:cNvSpPr txBox="1"/>
          <p:nvPr/>
        </p:nvSpPr>
        <p:spPr>
          <a:xfrm>
            <a:off x="7851456" y="6461664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1C792F-41C6-1AC0-EAB4-99872B190518}"/>
              </a:ext>
            </a:extLst>
          </p:cNvPr>
          <p:cNvSpPr txBox="1"/>
          <p:nvPr/>
        </p:nvSpPr>
        <p:spPr>
          <a:xfrm>
            <a:off x="9514284" y="6440526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Business Impact</a:t>
            </a: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24E86B05-7C1B-57B9-7DD7-6E1397B7F4A1}"/>
              </a:ext>
            </a:extLst>
          </p:cNvPr>
          <p:cNvSpPr/>
          <p:nvPr/>
        </p:nvSpPr>
        <p:spPr>
          <a:xfrm>
            <a:off x="2268412" y="6317673"/>
            <a:ext cx="1763072" cy="492185"/>
          </a:xfrm>
          <a:prstGeom prst="round2SameRect">
            <a:avLst/>
          </a:prstGeom>
          <a:solidFill>
            <a:srgbClr val="0362CB"/>
          </a:solidFill>
          <a:ln>
            <a:solidFill>
              <a:srgbClr val="036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EDA</a:t>
            </a:r>
          </a:p>
        </p:txBody>
      </p:sp>
      <p:pic>
        <p:nvPicPr>
          <p:cNvPr id="2" name="Picture 2" descr="Best Buy Logo and symbol, meaning, history, PNG, brand">
            <a:extLst>
              <a:ext uri="{FF2B5EF4-FFF2-40B4-BE49-F238E27FC236}">
                <a16:creationId xmlns:a16="http://schemas.microsoft.com/office/drawing/2014/main" id="{7E90AEEB-97CA-77B6-FECF-9F482E5B4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90" y="225333"/>
            <a:ext cx="1241528" cy="69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C89B3A-8C8B-D59E-C818-E9E1ADD3A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10" y="1728001"/>
            <a:ext cx="10350500" cy="4573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7D191F-DD06-1DC4-87D9-899EB50B53A8}"/>
              </a:ext>
            </a:extLst>
          </p:cNvPr>
          <p:cNvSpPr txBox="1"/>
          <p:nvPr/>
        </p:nvSpPr>
        <p:spPr>
          <a:xfrm>
            <a:off x="443606" y="400472"/>
            <a:ext cx="7685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>
                <a:solidFill>
                  <a:srgbClr val="0362CB"/>
                </a:solidFill>
              </a:rPr>
              <a:t>Exploratary Data Analysis: Patterns &amp; </a:t>
            </a:r>
            <a:r>
              <a:rPr lang="en-US" altLang="zh-CN" sz="2800" dirty="0">
                <a:solidFill>
                  <a:srgbClr val="0362CB"/>
                </a:solidFill>
              </a:rPr>
              <a:t>Classifications</a:t>
            </a:r>
            <a:endParaRPr lang="en-CN" sz="2800" dirty="0">
              <a:solidFill>
                <a:srgbClr val="0362CB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0EBBD1-8128-0F78-391C-EFB696922332}"/>
              </a:ext>
            </a:extLst>
          </p:cNvPr>
          <p:cNvCxnSpPr>
            <a:cxnSpLocks/>
          </p:cNvCxnSpPr>
          <p:nvPr/>
        </p:nvCxnSpPr>
        <p:spPr>
          <a:xfrm>
            <a:off x="4127001" y="1774592"/>
            <a:ext cx="0" cy="454308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B44BA7-1A0F-14B1-05F7-90E1D520F800}"/>
              </a:ext>
            </a:extLst>
          </p:cNvPr>
          <p:cNvCxnSpPr>
            <a:cxnSpLocks/>
          </p:cNvCxnSpPr>
          <p:nvPr/>
        </p:nvCxnSpPr>
        <p:spPr>
          <a:xfrm>
            <a:off x="7711756" y="1792492"/>
            <a:ext cx="0" cy="4525181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6B902E3-55F5-1C38-66CF-1AAFB0352DEA}"/>
              </a:ext>
            </a:extLst>
          </p:cNvPr>
          <p:cNvSpPr txBox="1"/>
          <p:nvPr/>
        </p:nvSpPr>
        <p:spPr>
          <a:xfrm>
            <a:off x="934763" y="1088023"/>
            <a:ext cx="309672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b="1" dirty="0">
                <a:ea typeface="等线"/>
              </a:rPr>
              <a:t>Bucket 1: </a:t>
            </a:r>
            <a:r>
              <a:rPr lang="en-US" altLang="zh-CN" dirty="0">
                <a:ea typeface="等线"/>
              </a:rPr>
              <a:t>low var &amp; low mean</a:t>
            </a:r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FFA1027-F4E4-53FE-6593-19AB6725FF37}"/>
              </a:ext>
            </a:extLst>
          </p:cNvPr>
          <p:cNvSpPr/>
          <p:nvPr/>
        </p:nvSpPr>
        <p:spPr>
          <a:xfrm>
            <a:off x="778893" y="1157971"/>
            <a:ext cx="214761" cy="222439"/>
          </a:xfrm>
          <a:prstGeom prst="roundRect">
            <a:avLst/>
          </a:prstGeom>
          <a:solidFill>
            <a:srgbClr val="036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6F3FBE-6F64-9AA3-4092-DC3C2F08014D}"/>
              </a:ext>
            </a:extLst>
          </p:cNvPr>
          <p:cNvSpPr txBox="1"/>
          <p:nvPr/>
        </p:nvSpPr>
        <p:spPr>
          <a:xfrm>
            <a:off x="4343224" y="1084847"/>
            <a:ext cx="309672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b="1" dirty="0">
                <a:ea typeface="等线"/>
              </a:rPr>
              <a:t>Bucket 2: </a:t>
            </a:r>
            <a:r>
              <a:rPr lang="en-US" altLang="zh-CN" dirty="0">
                <a:ea typeface="等线"/>
              </a:rPr>
              <a:t>mid var &amp; low mean</a:t>
            </a:r>
            <a:endParaRPr lang="en-CN" dirty="0">
              <a:ea typeface="等线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3CE5DBE-33B1-EFAA-6ED7-CF72551A0A0D}"/>
              </a:ext>
            </a:extLst>
          </p:cNvPr>
          <p:cNvSpPr/>
          <p:nvPr/>
        </p:nvSpPr>
        <p:spPr>
          <a:xfrm>
            <a:off x="4187354" y="1154795"/>
            <a:ext cx="214761" cy="222439"/>
          </a:xfrm>
          <a:prstGeom prst="roundRect">
            <a:avLst/>
          </a:prstGeom>
          <a:solidFill>
            <a:srgbClr val="036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7EA27C-5E04-0948-4CCE-025ACE9C46B3}"/>
              </a:ext>
            </a:extLst>
          </p:cNvPr>
          <p:cNvSpPr txBox="1"/>
          <p:nvPr/>
        </p:nvSpPr>
        <p:spPr>
          <a:xfrm>
            <a:off x="8007326" y="1081670"/>
            <a:ext cx="309672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b="1" dirty="0"/>
              <a:t>Bucket 3: </a:t>
            </a:r>
            <a:r>
              <a:rPr lang="en-US" altLang="zh-CN" dirty="0"/>
              <a:t>high var &amp; high mean</a:t>
            </a:r>
            <a:endParaRPr lang="en-CN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F9A10A8-D7C6-7552-6EF6-36BDAA6ED4BF}"/>
              </a:ext>
            </a:extLst>
          </p:cNvPr>
          <p:cNvSpPr/>
          <p:nvPr/>
        </p:nvSpPr>
        <p:spPr>
          <a:xfrm>
            <a:off x="7851456" y="1151618"/>
            <a:ext cx="214761" cy="222439"/>
          </a:xfrm>
          <a:prstGeom prst="roundRect">
            <a:avLst/>
          </a:prstGeom>
          <a:solidFill>
            <a:srgbClr val="036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8958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5FC718-B188-9053-3B52-0CDA47BDFBE4}"/>
              </a:ext>
            </a:extLst>
          </p:cNvPr>
          <p:cNvSpPr/>
          <p:nvPr/>
        </p:nvSpPr>
        <p:spPr>
          <a:xfrm>
            <a:off x="0" y="6429273"/>
            <a:ext cx="12192000" cy="401724"/>
          </a:xfrm>
          <a:prstGeom prst="rect">
            <a:avLst/>
          </a:prstGeom>
          <a:solidFill>
            <a:srgbClr val="F6EB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661B0-5EDA-2B95-FBE5-A8D5DDE965EC}"/>
              </a:ext>
            </a:extLst>
          </p:cNvPr>
          <p:cNvSpPr txBox="1"/>
          <p:nvPr/>
        </p:nvSpPr>
        <p:spPr>
          <a:xfrm>
            <a:off x="886274" y="6455452"/>
            <a:ext cx="108831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N"/>
              <a:t>Summary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D507D-24F7-A496-EC88-748086409186}"/>
              </a:ext>
            </a:extLst>
          </p:cNvPr>
          <p:cNvSpPr txBox="1"/>
          <p:nvPr/>
        </p:nvSpPr>
        <p:spPr>
          <a:xfrm>
            <a:off x="2717495" y="6495143"/>
            <a:ext cx="56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EDA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2DDD6-5861-899B-0491-22AF15F44426}"/>
              </a:ext>
            </a:extLst>
          </p:cNvPr>
          <p:cNvSpPr txBox="1"/>
          <p:nvPr/>
        </p:nvSpPr>
        <p:spPr>
          <a:xfrm>
            <a:off x="6268227" y="646137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6570C-669F-2BB3-53F3-B4583CFF9EA2}"/>
              </a:ext>
            </a:extLst>
          </p:cNvPr>
          <p:cNvSpPr txBox="1"/>
          <p:nvPr/>
        </p:nvSpPr>
        <p:spPr>
          <a:xfrm>
            <a:off x="7851456" y="6461664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2DC37-7E1B-D255-89DF-B7E47FECBD95}"/>
              </a:ext>
            </a:extLst>
          </p:cNvPr>
          <p:cNvSpPr txBox="1"/>
          <p:nvPr/>
        </p:nvSpPr>
        <p:spPr>
          <a:xfrm>
            <a:off x="9514284" y="6440526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Business Impact</a:t>
            </a: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0C6F6C7F-045E-C96E-AF40-327E531DB496}"/>
              </a:ext>
            </a:extLst>
          </p:cNvPr>
          <p:cNvSpPr/>
          <p:nvPr/>
        </p:nvSpPr>
        <p:spPr>
          <a:xfrm>
            <a:off x="3981362" y="6317673"/>
            <a:ext cx="1763072" cy="492185"/>
          </a:xfrm>
          <a:prstGeom prst="round2SameRect">
            <a:avLst/>
          </a:prstGeom>
          <a:solidFill>
            <a:srgbClr val="0362CB"/>
          </a:solidFill>
          <a:ln>
            <a:solidFill>
              <a:srgbClr val="036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Benchmark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1DB27-207A-62B7-3784-CE2DD4E9D91D}"/>
              </a:ext>
            </a:extLst>
          </p:cNvPr>
          <p:cNvSpPr txBox="1"/>
          <p:nvPr/>
        </p:nvSpPr>
        <p:spPr>
          <a:xfrm>
            <a:off x="443606" y="400472"/>
            <a:ext cx="4249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>
                <a:solidFill>
                  <a:srgbClr val="0362CB"/>
                </a:solidFill>
              </a:rPr>
              <a:t>Benchmark: The Null Model</a:t>
            </a:r>
          </a:p>
        </p:txBody>
      </p:sp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950E2553-029E-8558-672A-1182CA41B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5" y="1480992"/>
            <a:ext cx="4858360" cy="3279185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880C2332-0FE3-DCBD-30D8-E6E61B054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894" y="1462833"/>
            <a:ext cx="4476961" cy="332614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A69AEEAF-83CE-F366-B785-4D5D2CD09756}"/>
              </a:ext>
            </a:extLst>
          </p:cNvPr>
          <p:cNvGrpSpPr/>
          <p:nvPr/>
        </p:nvGrpSpPr>
        <p:grpSpPr>
          <a:xfrm>
            <a:off x="749709" y="4823707"/>
            <a:ext cx="2344662" cy="369332"/>
            <a:chOff x="731808" y="1432819"/>
            <a:chExt cx="234466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737471-A809-A12E-3545-02D94F22451A}"/>
                </a:ext>
              </a:extLst>
            </p:cNvPr>
            <p:cNvSpPr txBox="1"/>
            <p:nvPr/>
          </p:nvSpPr>
          <p:spPr>
            <a:xfrm>
              <a:off x="898191" y="1432819"/>
              <a:ext cx="2178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Construction</a:t>
              </a:r>
              <a:r>
                <a:rPr lang="en-US" altLang="zh-CN" dirty="0"/>
                <a:t>:</a:t>
              </a:r>
              <a:r>
                <a:rPr lang="zh-CN" altLang="en-US" dirty="0"/>
                <a:t> </a:t>
              </a:r>
              <a:endParaRPr lang="en-CN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B92C1-6947-FF52-F120-BCC73036E351}"/>
                </a:ext>
              </a:extLst>
            </p:cNvPr>
            <p:cNvSpPr/>
            <p:nvPr/>
          </p:nvSpPr>
          <p:spPr>
            <a:xfrm>
              <a:off x="731808" y="1511879"/>
              <a:ext cx="214761" cy="222439"/>
            </a:xfrm>
            <a:prstGeom prst="roundRect">
              <a:avLst/>
            </a:prstGeom>
            <a:solidFill>
              <a:srgbClr val="036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3AE998D-CC15-31CE-42BC-694CFFB98DC4}"/>
              </a:ext>
            </a:extLst>
          </p:cNvPr>
          <p:cNvGrpSpPr/>
          <p:nvPr/>
        </p:nvGrpSpPr>
        <p:grpSpPr>
          <a:xfrm>
            <a:off x="4966850" y="4823707"/>
            <a:ext cx="2344662" cy="369332"/>
            <a:chOff x="731808" y="1432819"/>
            <a:chExt cx="234466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88C062-56D4-7B0B-81DA-0E70FB141561}"/>
                </a:ext>
              </a:extLst>
            </p:cNvPr>
            <p:cNvSpPr txBox="1"/>
            <p:nvPr/>
          </p:nvSpPr>
          <p:spPr>
            <a:xfrm>
              <a:off x="898191" y="1432819"/>
              <a:ext cx="2178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RMSE</a:t>
              </a:r>
              <a:r>
                <a:rPr lang="en-US" altLang="zh-CN" dirty="0"/>
                <a:t>:</a:t>
              </a:r>
              <a:r>
                <a:rPr lang="zh-CN" altLang="en-US" dirty="0"/>
                <a:t> </a:t>
              </a:r>
              <a:endParaRPr lang="en-CN" dirty="0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06F83DF7-B328-22E8-32F2-F46017C4DF92}"/>
                </a:ext>
              </a:extLst>
            </p:cNvPr>
            <p:cNvSpPr/>
            <p:nvPr/>
          </p:nvSpPr>
          <p:spPr>
            <a:xfrm>
              <a:off x="731808" y="1511879"/>
              <a:ext cx="214761" cy="222439"/>
            </a:xfrm>
            <a:prstGeom prst="roundRect">
              <a:avLst/>
            </a:prstGeom>
            <a:solidFill>
              <a:srgbClr val="036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AE29CC-56E0-5F10-1AFC-A369D1BCD752}"/>
              </a:ext>
            </a:extLst>
          </p:cNvPr>
          <p:cNvGrpSpPr/>
          <p:nvPr/>
        </p:nvGrpSpPr>
        <p:grpSpPr>
          <a:xfrm>
            <a:off x="8543881" y="4830442"/>
            <a:ext cx="2344662" cy="369332"/>
            <a:chOff x="731808" y="1432819"/>
            <a:chExt cx="234466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677ACEE-6C7D-24B5-92E5-28BBE7AF6242}"/>
                </a:ext>
              </a:extLst>
            </p:cNvPr>
            <p:cNvSpPr txBox="1"/>
            <p:nvPr/>
          </p:nvSpPr>
          <p:spPr>
            <a:xfrm>
              <a:off x="898191" y="1432819"/>
              <a:ext cx="2178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Performance</a:t>
              </a:r>
              <a:r>
                <a:rPr lang="en-US" altLang="zh-CN" dirty="0"/>
                <a:t>:</a:t>
              </a:r>
              <a:r>
                <a:rPr lang="zh-CN" altLang="en-US" dirty="0"/>
                <a:t> </a:t>
              </a:r>
              <a:endParaRPr lang="en-CN" dirty="0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07EA2F3C-EB70-EDBF-C7E6-7EAE109069A2}"/>
                </a:ext>
              </a:extLst>
            </p:cNvPr>
            <p:cNvSpPr/>
            <p:nvPr/>
          </p:nvSpPr>
          <p:spPr>
            <a:xfrm>
              <a:off x="731808" y="1511879"/>
              <a:ext cx="214761" cy="222439"/>
            </a:xfrm>
            <a:prstGeom prst="roundRect">
              <a:avLst/>
            </a:prstGeom>
            <a:solidFill>
              <a:srgbClr val="036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161297A-371F-0363-2868-3E5EF57B2B17}"/>
              </a:ext>
            </a:extLst>
          </p:cNvPr>
          <p:cNvSpPr txBox="1"/>
          <p:nvPr/>
        </p:nvSpPr>
        <p:spPr>
          <a:xfrm>
            <a:off x="4984365" y="5186459"/>
            <a:ext cx="1238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0362CB"/>
                </a:solidFill>
              </a:rPr>
              <a:t>5.29</a:t>
            </a:r>
            <a:endParaRPr lang="en-CN" sz="3600" b="1" dirty="0">
              <a:solidFill>
                <a:srgbClr val="0362CB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6C7C5B-B615-0761-7C1F-940ABD0189F4}"/>
              </a:ext>
            </a:extLst>
          </p:cNvPr>
          <p:cNvSpPr txBox="1"/>
          <p:nvPr/>
        </p:nvSpPr>
        <p:spPr>
          <a:xfrm>
            <a:off x="886274" y="5176924"/>
            <a:ext cx="1985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362CB"/>
                </a:solidFill>
              </a:rPr>
              <a:t>Naively</a:t>
            </a:r>
            <a:r>
              <a:rPr lang="en-CN" dirty="0">
                <a:solidFill>
                  <a:srgbClr val="0362CB"/>
                </a:solidFill>
              </a:rPr>
              <a:t> predicting with last training day’s value.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CC7BDA-945B-B567-6FF8-F33867F4E1AD}"/>
              </a:ext>
            </a:extLst>
          </p:cNvPr>
          <p:cNvSpPr txBox="1"/>
          <p:nvPr/>
        </p:nvSpPr>
        <p:spPr>
          <a:xfrm>
            <a:off x="8758642" y="5195109"/>
            <a:ext cx="1985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solidFill>
                  <a:srgbClr val="0362CB"/>
                </a:solidFill>
              </a:rPr>
              <a:t>Good in low volatility SKUs</a:t>
            </a:r>
          </a:p>
        </p:txBody>
      </p:sp>
      <p:pic>
        <p:nvPicPr>
          <p:cNvPr id="49" name="Picture 2" descr="Best Buy Logo and symbol, meaning, history, PNG, brand">
            <a:extLst>
              <a:ext uri="{FF2B5EF4-FFF2-40B4-BE49-F238E27FC236}">
                <a16:creationId xmlns:a16="http://schemas.microsoft.com/office/drawing/2014/main" id="{1C0D02AA-878E-E3F4-D2B9-EF935F2BE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90" y="225333"/>
            <a:ext cx="1241528" cy="69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4B6E489-BB38-ABAF-F743-1331B1308D11}"/>
              </a:ext>
            </a:extLst>
          </p:cNvPr>
          <p:cNvSpPr/>
          <p:nvPr/>
        </p:nvSpPr>
        <p:spPr>
          <a:xfrm>
            <a:off x="1879140" y="1061250"/>
            <a:ext cx="2450833" cy="332961"/>
          </a:xfrm>
          <a:prstGeom prst="rect">
            <a:avLst/>
          </a:prstGeom>
          <a:solidFill>
            <a:srgbClr val="036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Null Good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FB6A1BE-BF12-5AB7-A49A-A6A076B101E2}"/>
              </a:ext>
            </a:extLst>
          </p:cNvPr>
          <p:cNvSpPr/>
          <p:nvPr/>
        </p:nvSpPr>
        <p:spPr>
          <a:xfrm>
            <a:off x="7498515" y="1066348"/>
            <a:ext cx="2450833" cy="332961"/>
          </a:xfrm>
          <a:prstGeom prst="rect">
            <a:avLst/>
          </a:prstGeom>
          <a:solidFill>
            <a:srgbClr val="036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Null Bad </a:t>
            </a:r>
          </a:p>
        </p:txBody>
      </p:sp>
    </p:spTree>
    <p:extLst>
      <p:ext uri="{BB962C8B-B14F-4D97-AF65-F5344CB8AC3E}">
        <p14:creationId xmlns:p14="http://schemas.microsoft.com/office/powerpoint/2010/main" val="3256375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DC4B8F-4341-0A41-37CD-C8AE85DEE8E5}"/>
              </a:ext>
            </a:extLst>
          </p:cNvPr>
          <p:cNvSpPr/>
          <p:nvPr/>
        </p:nvSpPr>
        <p:spPr>
          <a:xfrm>
            <a:off x="0" y="6429273"/>
            <a:ext cx="12192000" cy="401724"/>
          </a:xfrm>
          <a:prstGeom prst="rect">
            <a:avLst/>
          </a:prstGeom>
          <a:solidFill>
            <a:srgbClr val="F6EB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61184-DEC8-9803-2E94-FE354B517FBA}"/>
              </a:ext>
            </a:extLst>
          </p:cNvPr>
          <p:cNvSpPr txBox="1"/>
          <p:nvPr/>
        </p:nvSpPr>
        <p:spPr>
          <a:xfrm>
            <a:off x="886274" y="6455452"/>
            <a:ext cx="108831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N"/>
              <a:t>Summary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002A9-5E09-3810-7F2C-6D960FBE72F8}"/>
              </a:ext>
            </a:extLst>
          </p:cNvPr>
          <p:cNvSpPr txBox="1"/>
          <p:nvPr/>
        </p:nvSpPr>
        <p:spPr>
          <a:xfrm>
            <a:off x="2717495" y="6495143"/>
            <a:ext cx="56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EDA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542C4-7825-1B6F-1905-C9F9187A05B3}"/>
              </a:ext>
            </a:extLst>
          </p:cNvPr>
          <p:cNvSpPr txBox="1"/>
          <p:nvPr/>
        </p:nvSpPr>
        <p:spPr>
          <a:xfrm>
            <a:off x="4001896" y="6499919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Benchmark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E6E3C-073A-4F67-DE70-01F5E7EE3C4A}"/>
              </a:ext>
            </a:extLst>
          </p:cNvPr>
          <p:cNvSpPr txBox="1"/>
          <p:nvPr/>
        </p:nvSpPr>
        <p:spPr>
          <a:xfrm>
            <a:off x="7851456" y="6461664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694FD2-65F5-3454-93DB-3DDF4A736E81}"/>
              </a:ext>
            </a:extLst>
          </p:cNvPr>
          <p:cNvSpPr txBox="1"/>
          <p:nvPr/>
        </p:nvSpPr>
        <p:spPr>
          <a:xfrm>
            <a:off x="9514284" y="6440526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Business Impact</a:t>
            </a: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8AEFF143-E509-57FF-A22E-1FCCA816F771}"/>
              </a:ext>
            </a:extLst>
          </p:cNvPr>
          <p:cNvSpPr/>
          <p:nvPr/>
        </p:nvSpPr>
        <p:spPr>
          <a:xfrm>
            <a:off x="5657815" y="6317673"/>
            <a:ext cx="1763072" cy="492185"/>
          </a:xfrm>
          <a:prstGeom prst="round2SameRect">
            <a:avLst/>
          </a:prstGeom>
          <a:solidFill>
            <a:srgbClr val="0362CB"/>
          </a:solidFill>
          <a:ln>
            <a:solidFill>
              <a:srgbClr val="036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Model</a:t>
            </a:r>
          </a:p>
        </p:txBody>
      </p:sp>
      <p:pic>
        <p:nvPicPr>
          <p:cNvPr id="14" name="Picture 2" descr="Best Buy Logo and symbol, meaning, history, PNG, brand">
            <a:extLst>
              <a:ext uri="{FF2B5EF4-FFF2-40B4-BE49-F238E27FC236}">
                <a16:creationId xmlns:a16="http://schemas.microsoft.com/office/drawing/2014/main" id="{260E907A-1392-5C5E-4E18-0A519577F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90" y="225333"/>
            <a:ext cx="1241528" cy="69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A184CC-C093-E4F7-D86B-591D691286B8}"/>
              </a:ext>
            </a:extLst>
          </p:cNvPr>
          <p:cNvSpPr txBox="1"/>
          <p:nvPr/>
        </p:nvSpPr>
        <p:spPr>
          <a:xfrm>
            <a:off x="443606" y="400472"/>
            <a:ext cx="8816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>
                <a:solidFill>
                  <a:srgbClr val="0362CB"/>
                </a:solidFill>
              </a:rPr>
              <a:t>Modeling Approach: Overview of the </a:t>
            </a:r>
            <a:r>
              <a:rPr lang="en-US" altLang="zh-CN" sz="2800" dirty="0">
                <a:solidFill>
                  <a:srgbClr val="0362CB"/>
                </a:solidFill>
              </a:rPr>
              <a:t>Ensemble</a:t>
            </a:r>
            <a:r>
              <a:rPr lang="zh-CN" altLang="en-US" sz="2800" dirty="0">
                <a:solidFill>
                  <a:srgbClr val="0362CB"/>
                </a:solidFill>
              </a:rPr>
              <a:t> </a:t>
            </a:r>
            <a:r>
              <a:rPr lang="en-US" altLang="zh-CN" sz="2800" dirty="0">
                <a:solidFill>
                  <a:srgbClr val="0362CB"/>
                </a:solidFill>
              </a:rPr>
              <a:t>Approach</a:t>
            </a:r>
            <a:endParaRPr lang="en-CN" sz="2800" dirty="0">
              <a:solidFill>
                <a:srgbClr val="0362CB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7D420A-B469-F4FE-7BB6-D1BF62B0DBE6}"/>
              </a:ext>
            </a:extLst>
          </p:cNvPr>
          <p:cNvSpPr txBox="1"/>
          <p:nvPr/>
        </p:nvSpPr>
        <p:spPr>
          <a:xfrm>
            <a:off x="1358013" y="5387356"/>
            <a:ext cx="1893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Model 1: Holt-Winters / Prophet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1871E8-29C9-C7B3-F710-8DE472AC5298}"/>
              </a:ext>
            </a:extLst>
          </p:cNvPr>
          <p:cNvSpPr txBox="1"/>
          <p:nvPr/>
        </p:nvSpPr>
        <p:spPr>
          <a:xfrm>
            <a:off x="5117641" y="5383994"/>
            <a:ext cx="1893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Model 2: </a:t>
            </a:r>
          </a:p>
          <a:p>
            <a:pPr algn="ctr"/>
            <a:r>
              <a:rPr lang="en-CN" dirty="0"/>
              <a:t>STL / MSTL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191F7A-60C9-5E33-A3ED-7F173CC639F9}"/>
              </a:ext>
            </a:extLst>
          </p:cNvPr>
          <p:cNvSpPr txBox="1"/>
          <p:nvPr/>
        </p:nvSpPr>
        <p:spPr>
          <a:xfrm>
            <a:off x="8716751" y="5313034"/>
            <a:ext cx="1893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Model 3:</a:t>
            </a:r>
          </a:p>
          <a:p>
            <a:pPr algn="ctr"/>
            <a:r>
              <a:rPr lang="en-CN" dirty="0"/>
              <a:t>HMM</a:t>
            </a:r>
          </a:p>
        </p:txBody>
      </p:sp>
      <p:pic>
        <p:nvPicPr>
          <p:cNvPr id="53" name="Picture 5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1D01267-B985-4143-0976-3A2A1CCDE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443" y="2605898"/>
            <a:ext cx="9791114" cy="2775831"/>
          </a:xfrm>
          <a:prstGeom prst="rect">
            <a:avLst/>
          </a:prstGeom>
        </p:spPr>
      </p:pic>
      <p:sp>
        <p:nvSpPr>
          <p:cNvPr id="55" name="Triangle 54">
            <a:extLst>
              <a:ext uri="{FF2B5EF4-FFF2-40B4-BE49-F238E27FC236}">
                <a16:creationId xmlns:a16="http://schemas.microsoft.com/office/drawing/2014/main" id="{CA8C2E5E-761F-181E-FC67-D25402629FD8}"/>
              </a:ext>
            </a:extLst>
          </p:cNvPr>
          <p:cNvSpPr/>
          <p:nvPr/>
        </p:nvSpPr>
        <p:spPr>
          <a:xfrm>
            <a:off x="1291711" y="1381711"/>
            <a:ext cx="9791114" cy="936839"/>
          </a:xfrm>
          <a:prstGeom prst="triangle">
            <a:avLst>
              <a:gd name="adj" fmla="val 5044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3200" dirty="0">
                <a:solidFill>
                  <a:schemeClr val="tx1"/>
                </a:solidFill>
              </a:rPr>
              <a:t>Ensemble Approach</a:t>
            </a:r>
          </a:p>
        </p:txBody>
      </p:sp>
    </p:spTree>
    <p:extLst>
      <p:ext uri="{BB962C8B-B14F-4D97-AF65-F5344CB8AC3E}">
        <p14:creationId xmlns:p14="http://schemas.microsoft.com/office/powerpoint/2010/main" val="71888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6B8FEC-F1F1-6D1C-984B-63C37833467B}"/>
              </a:ext>
            </a:extLst>
          </p:cNvPr>
          <p:cNvSpPr/>
          <p:nvPr/>
        </p:nvSpPr>
        <p:spPr>
          <a:xfrm>
            <a:off x="0" y="6429273"/>
            <a:ext cx="12192000" cy="401724"/>
          </a:xfrm>
          <a:prstGeom prst="rect">
            <a:avLst/>
          </a:prstGeom>
          <a:solidFill>
            <a:srgbClr val="F6EB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6E7DAA-EE3D-19FE-CA7D-58EAD9F46284}"/>
              </a:ext>
            </a:extLst>
          </p:cNvPr>
          <p:cNvSpPr txBox="1"/>
          <p:nvPr/>
        </p:nvSpPr>
        <p:spPr>
          <a:xfrm>
            <a:off x="2717495" y="6495143"/>
            <a:ext cx="56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EDA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16C0BB-0DFC-8075-74DB-FA0E46C636AD}"/>
              </a:ext>
            </a:extLst>
          </p:cNvPr>
          <p:cNvSpPr txBox="1"/>
          <p:nvPr/>
        </p:nvSpPr>
        <p:spPr>
          <a:xfrm>
            <a:off x="886274" y="6455452"/>
            <a:ext cx="108831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N"/>
              <a:t>Summary</a:t>
            </a:r>
            <a:endParaRPr lang="en-CN" dirty="0"/>
          </a:p>
        </p:txBody>
      </p:sp>
      <p:pic>
        <p:nvPicPr>
          <p:cNvPr id="28" name="Picture 27" descr="A picture containing chart&#10;&#10;Description automatically generated">
            <a:extLst>
              <a:ext uri="{FF2B5EF4-FFF2-40B4-BE49-F238E27FC236}">
                <a16:creationId xmlns:a16="http://schemas.microsoft.com/office/drawing/2014/main" id="{8ED2B2E7-6D0D-B300-CE1B-31E4607E2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062" y="1596768"/>
            <a:ext cx="4159255" cy="31016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304E02-7E31-28BE-9B05-61BDE5D3E7AE}"/>
              </a:ext>
            </a:extLst>
          </p:cNvPr>
          <p:cNvSpPr txBox="1"/>
          <p:nvPr/>
        </p:nvSpPr>
        <p:spPr>
          <a:xfrm>
            <a:off x="3948164" y="6528180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Benchmark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94998C-EB66-166E-88CE-193E5A680AFF}"/>
              </a:ext>
            </a:extLst>
          </p:cNvPr>
          <p:cNvSpPr txBox="1"/>
          <p:nvPr/>
        </p:nvSpPr>
        <p:spPr>
          <a:xfrm>
            <a:off x="7851456" y="6461664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30A82-469F-7060-D608-D6C07AE995E9}"/>
              </a:ext>
            </a:extLst>
          </p:cNvPr>
          <p:cNvSpPr txBox="1"/>
          <p:nvPr/>
        </p:nvSpPr>
        <p:spPr>
          <a:xfrm>
            <a:off x="9514284" y="6440526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Business Impact</a:t>
            </a:r>
          </a:p>
        </p:txBody>
      </p:sp>
      <p:sp>
        <p:nvSpPr>
          <p:cNvPr id="20" name="Round Same Side Corner Rectangle 19">
            <a:extLst>
              <a:ext uri="{FF2B5EF4-FFF2-40B4-BE49-F238E27FC236}">
                <a16:creationId xmlns:a16="http://schemas.microsoft.com/office/drawing/2014/main" id="{F3F067EA-15F0-168F-641C-2BE359533DE4}"/>
              </a:ext>
            </a:extLst>
          </p:cNvPr>
          <p:cNvSpPr/>
          <p:nvPr/>
        </p:nvSpPr>
        <p:spPr>
          <a:xfrm>
            <a:off x="5657815" y="6317673"/>
            <a:ext cx="1763072" cy="492185"/>
          </a:xfrm>
          <a:prstGeom prst="round2SameRect">
            <a:avLst/>
          </a:prstGeom>
          <a:solidFill>
            <a:srgbClr val="0362CB"/>
          </a:solidFill>
          <a:ln>
            <a:solidFill>
              <a:srgbClr val="036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8BCF0-231C-C2E8-E60F-859366D77E45}"/>
              </a:ext>
            </a:extLst>
          </p:cNvPr>
          <p:cNvSpPr txBox="1"/>
          <p:nvPr/>
        </p:nvSpPr>
        <p:spPr>
          <a:xfrm>
            <a:off x="443606" y="400472"/>
            <a:ext cx="7217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>
                <a:solidFill>
                  <a:srgbClr val="0362CB"/>
                </a:solidFill>
              </a:rPr>
              <a:t>Model 1:</a:t>
            </a:r>
            <a:r>
              <a:rPr lang="zh-CN" altLang="en-US" sz="2800" dirty="0">
                <a:solidFill>
                  <a:srgbClr val="0362CB"/>
                </a:solidFill>
              </a:rPr>
              <a:t> </a:t>
            </a:r>
            <a:r>
              <a:rPr lang="en-US" altLang="zh-CN" sz="2800" dirty="0">
                <a:solidFill>
                  <a:srgbClr val="0362CB"/>
                </a:solidFill>
              </a:rPr>
              <a:t>Basic</a:t>
            </a:r>
            <a:r>
              <a:rPr lang="zh-CN" altLang="en-US" sz="2800" dirty="0">
                <a:solidFill>
                  <a:srgbClr val="0362CB"/>
                </a:solidFill>
              </a:rPr>
              <a:t> </a:t>
            </a:r>
            <a:r>
              <a:rPr lang="en-US" altLang="zh-CN" sz="2800" dirty="0">
                <a:solidFill>
                  <a:srgbClr val="0362CB"/>
                </a:solidFill>
              </a:rPr>
              <a:t>Models</a:t>
            </a:r>
            <a:r>
              <a:rPr lang="zh-CN" altLang="en-US" sz="2800" dirty="0">
                <a:solidFill>
                  <a:srgbClr val="0362CB"/>
                </a:solidFill>
              </a:rPr>
              <a:t> </a:t>
            </a:r>
            <a:r>
              <a:rPr lang="en-US" altLang="zh-CN" sz="2800" dirty="0">
                <a:solidFill>
                  <a:srgbClr val="0362CB"/>
                </a:solidFill>
              </a:rPr>
              <a:t>(Holt-Winters</a:t>
            </a:r>
            <a:r>
              <a:rPr lang="zh-CN" altLang="en-US" sz="2800" dirty="0">
                <a:solidFill>
                  <a:srgbClr val="0362CB"/>
                </a:solidFill>
              </a:rPr>
              <a:t> </a:t>
            </a:r>
            <a:r>
              <a:rPr lang="en-US" altLang="zh-CN" sz="2800" dirty="0">
                <a:solidFill>
                  <a:srgbClr val="0362CB"/>
                </a:solidFill>
              </a:rPr>
              <a:t>&amp;</a:t>
            </a:r>
            <a:r>
              <a:rPr lang="zh-CN" altLang="en-US" sz="2800" dirty="0">
                <a:solidFill>
                  <a:srgbClr val="0362CB"/>
                </a:solidFill>
              </a:rPr>
              <a:t> </a:t>
            </a:r>
            <a:r>
              <a:rPr lang="en-US" altLang="zh-CN" sz="2800" dirty="0">
                <a:solidFill>
                  <a:srgbClr val="0362CB"/>
                </a:solidFill>
              </a:rPr>
              <a:t>Prophet)</a:t>
            </a:r>
            <a:endParaRPr lang="en-CN" sz="2800" dirty="0">
              <a:solidFill>
                <a:srgbClr val="0362CB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D9CEC3-58F8-C325-575E-A205AA3D0D4F}"/>
              </a:ext>
            </a:extLst>
          </p:cNvPr>
          <p:cNvGrpSpPr/>
          <p:nvPr/>
        </p:nvGrpSpPr>
        <p:grpSpPr>
          <a:xfrm>
            <a:off x="1337539" y="4823707"/>
            <a:ext cx="2344662" cy="369332"/>
            <a:chOff x="731808" y="1432819"/>
            <a:chExt cx="234466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D394ED-3D49-EA93-341E-8AEE61172E14}"/>
                </a:ext>
              </a:extLst>
            </p:cNvPr>
            <p:cNvSpPr txBox="1"/>
            <p:nvPr/>
          </p:nvSpPr>
          <p:spPr>
            <a:xfrm>
              <a:off x="898191" y="1432819"/>
              <a:ext cx="2178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Bucket Size</a:t>
              </a:r>
              <a:r>
                <a:rPr lang="en-US" altLang="zh-CN" dirty="0"/>
                <a:t>:</a:t>
              </a:r>
              <a:r>
                <a:rPr lang="zh-CN" altLang="en-US" dirty="0"/>
                <a:t> </a:t>
              </a:r>
              <a:endParaRPr lang="en-CN" dirty="0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C58914D3-81F3-6222-5561-7FDF021655C0}"/>
                </a:ext>
              </a:extLst>
            </p:cNvPr>
            <p:cNvSpPr/>
            <p:nvPr/>
          </p:nvSpPr>
          <p:spPr>
            <a:xfrm>
              <a:off x="731808" y="1511879"/>
              <a:ext cx="214761" cy="222439"/>
            </a:xfrm>
            <a:prstGeom prst="roundRect">
              <a:avLst/>
            </a:prstGeom>
            <a:solidFill>
              <a:srgbClr val="036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CDF88CB-92A8-C6B6-EBD5-96766A18D223}"/>
              </a:ext>
            </a:extLst>
          </p:cNvPr>
          <p:cNvGrpSpPr/>
          <p:nvPr/>
        </p:nvGrpSpPr>
        <p:grpSpPr>
          <a:xfrm>
            <a:off x="5554680" y="4823707"/>
            <a:ext cx="2344662" cy="369332"/>
            <a:chOff x="731808" y="1432819"/>
            <a:chExt cx="234466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A83C57-C22B-9B03-0EEB-8F39532008B1}"/>
                </a:ext>
              </a:extLst>
            </p:cNvPr>
            <p:cNvSpPr txBox="1"/>
            <p:nvPr/>
          </p:nvSpPr>
          <p:spPr>
            <a:xfrm>
              <a:off x="898191" y="1432819"/>
              <a:ext cx="2178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RMSE</a:t>
              </a:r>
              <a:r>
                <a:rPr lang="en-US" altLang="zh-CN" dirty="0"/>
                <a:t>:</a:t>
              </a:r>
              <a:r>
                <a:rPr lang="zh-CN" altLang="en-US" dirty="0"/>
                <a:t> </a:t>
              </a:r>
              <a:endParaRPr lang="en-CN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58EB0A80-FC83-A113-195E-A7CD08D6975C}"/>
                </a:ext>
              </a:extLst>
            </p:cNvPr>
            <p:cNvSpPr/>
            <p:nvPr/>
          </p:nvSpPr>
          <p:spPr>
            <a:xfrm>
              <a:off x="731808" y="1511879"/>
              <a:ext cx="214761" cy="222439"/>
            </a:xfrm>
            <a:prstGeom prst="roundRect">
              <a:avLst/>
            </a:prstGeom>
            <a:solidFill>
              <a:srgbClr val="036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F34FFA1-F50C-22D4-FBEC-28CF449186D0}"/>
              </a:ext>
            </a:extLst>
          </p:cNvPr>
          <p:cNvGrpSpPr/>
          <p:nvPr/>
        </p:nvGrpSpPr>
        <p:grpSpPr>
          <a:xfrm>
            <a:off x="9131711" y="4830442"/>
            <a:ext cx="2344662" cy="369332"/>
            <a:chOff x="731808" y="1432819"/>
            <a:chExt cx="234466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5061F81-DF56-AE1D-1EA1-373A84714848}"/>
                </a:ext>
              </a:extLst>
            </p:cNvPr>
            <p:cNvSpPr txBox="1"/>
            <p:nvPr/>
          </p:nvSpPr>
          <p:spPr>
            <a:xfrm>
              <a:off x="898191" y="1432819"/>
              <a:ext cx="2178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Runtime</a:t>
              </a:r>
              <a:r>
                <a:rPr lang="en-US" altLang="zh-CN" dirty="0"/>
                <a:t>:</a:t>
              </a:r>
              <a:r>
                <a:rPr lang="zh-CN" altLang="en-US" dirty="0"/>
                <a:t> </a:t>
              </a:r>
              <a:endParaRPr lang="en-CN" dirty="0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7FB5811-BAAA-6219-DB76-C63808421E37}"/>
                </a:ext>
              </a:extLst>
            </p:cNvPr>
            <p:cNvSpPr/>
            <p:nvPr/>
          </p:nvSpPr>
          <p:spPr>
            <a:xfrm>
              <a:off x="731808" y="1511879"/>
              <a:ext cx="214761" cy="222439"/>
            </a:xfrm>
            <a:prstGeom prst="roundRect">
              <a:avLst/>
            </a:prstGeom>
            <a:solidFill>
              <a:srgbClr val="036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E25A75A-E0E9-9501-73CB-23F1D2CECBFE}"/>
              </a:ext>
            </a:extLst>
          </p:cNvPr>
          <p:cNvSpPr txBox="1"/>
          <p:nvPr/>
        </p:nvSpPr>
        <p:spPr>
          <a:xfrm>
            <a:off x="5572195" y="5186459"/>
            <a:ext cx="1238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0362CB"/>
                </a:solidFill>
              </a:rPr>
              <a:t>4.83</a:t>
            </a:r>
            <a:endParaRPr lang="en-CN" sz="3600" b="1" dirty="0">
              <a:solidFill>
                <a:srgbClr val="0362CB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419B7C-BF9C-F371-EF17-C9FB9F402DCF}"/>
              </a:ext>
            </a:extLst>
          </p:cNvPr>
          <p:cNvSpPr txBox="1"/>
          <p:nvPr/>
        </p:nvSpPr>
        <p:spPr>
          <a:xfrm>
            <a:off x="1319592" y="5173319"/>
            <a:ext cx="207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0362CB"/>
                </a:solidFill>
              </a:rPr>
              <a:t>311 SKUs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0B5A61-CA49-D25C-FD8E-0519D42C0EE0}"/>
              </a:ext>
            </a:extLst>
          </p:cNvPr>
          <p:cNvSpPr txBox="1"/>
          <p:nvPr/>
        </p:nvSpPr>
        <p:spPr>
          <a:xfrm>
            <a:off x="4293159" y="5732494"/>
            <a:ext cx="348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dirty="0"/>
              <a:t>9.6% improvement over null model</a:t>
            </a:r>
            <a:endParaRPr lang="en-C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0281F4-4F6C-B93A-29F9-4870E78567B4}"/>
              </a:ext>
            </a:extLst>
          </p:cNvPr>
          <p:cNvSpPr/>
          <p:nvPr/>
        </p:nvSpPr>
        <p:spPr>
          <a:xfrm>
            <a:off x="1974585" y="1130186"/>
            <a:ext cx="2450833" cy="332961"/>
          </a:xfrm>
          <a:prstGeom prst="rect">
            <a:avLst/>
          </a:prstGeom>
          <a:solidFill>
            <a:srgbClr val="036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Holt-Winter Good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CF8C112-1A06-501B-BFD4-4FA61175E436}"/>
              </a:ext>
            </a:extLst>
          </p:cNvPr>
          <p:cNvSpPr/>
          <p:nvPr/>
        </p:nvSpPr>
        <p:spPr>
          <a:xfrm>
            <a:off x="7311512" y="1130802"/>
            <a:ext cx="2450833" cy="332961"/>
          </a:xfrm>
          <a:prstGeom prst="rect">
            <a:avLst/>
          </a:prstGeom>
          <a:solidFill>
            <a:srgbClr val="036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Holt-Winters Bad</a:t>
            </a:r>
          </a:p>
        </p:txBody>
      </p:sp>
      <p:pic>
        <p:nvPicPr>
          <p:cNvPr id="44" name="Picture 43" descr="A picture containing chart&#10;&#10;Description automatically generated">
            <a:extLst>
              <a:ext uri="{FF2B5EF4-FFF2-40B4-BE49-F238E27FC236}">
                <a16:creationId xmlns:a16="http://schemas.microsoft.com/office/drawing/2014/main" id="{4541B6F4-21BA-F801-6A20-8EB872D15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181" y="1501498"/>
            <a:ext cx="4343400" cy="3200400"/>
          </a:xfrm>
          <a:prstGeom prst="rect">
            <a:avLst/>
          </a:prstGeom>
        </p:spPr>
      </p:pic>
      <p:pic>
        <p:nvPicPr>
          <p:cNvPr id="45" name="Picture 2" descr="Best Buy Logo and symbol, meaning, history, PNG, brand">
            <a:extLst>
              <a:ext uri="{FF2B5EF4-FFF2-40B4-BE49-F238E27FC236}">
                <a16:creationId xmlns:a16="http://schemas.microsoft.com/office/drawing/2014/main" id="{1F79C6D5-4FC5-0D1A-942E-013FDA989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90" y="225333"/>
            <a:ext cx="1241528" cy="69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D7F5709-B13D-5849-F1C6-D7C36B0BE021}"/>
              </a:ext>
            </a:extLst>
          </p:cNvPr>
          <p:cNvSpPr txBox="1"/>
          <p:nvPr/>
        </p:nvSpPr>
        <p:spPr>
          <a:xfrm>
            <a:off x="8580395" y="5177682"/>
            <a:ext cx="236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0362CB"/>
                </a:solidFill>
              </a:rPr>
              <a:t>~2.7s / SKUs</a:t>
            </a:r>
            <a:endParaRPr lang="en-CN" sz="3600" b="1" dirty="0">
              <a:solidFill>
                <a:srgbClr val="0362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223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6B8FEC-F1F1-6D1C-984B-63C37833467B}"/>
              </a:ext>
            </a:extLst>
          </p:cNvPr>
          <p:cNvSpPr/>
          <p:nvPr/>
        </p:nvSpPr>
        <p:spPr>
          <a:xfrm>
            <a:off x="0" y="6429273"/>
            <a:ext cx="12192000" cy="401724"/>
          </a:xfrm>
          <a:prstGeom prst="rect">
            <a:avLst/>
          </a:prstGeom>
          <a:solidFill>
            <a:srgbClr val="F6EB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8CBAF-8273-AE25-AA92-83C838361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00" y="1324530"/>
            <a:ext cx="4202093" cy="32666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6E7DAA-EE3D-19FE-CA7D-58EAD9F46284}"/>
              </a:ext>
            </a:extLst>
          </p:cNvPr>
          <p:cNvSpPr txBox="1"/>
          <p:nvPr/>
        </p:nvSpPr>
        <p:spPr>
          <a:xfrm>
            <a:off x="2717495" y="6495143"/>
            <a:ext cx="56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EDA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16C0BB-0DFC-8075-74DB-FA0E46C636AD}"/>
              </a:ext>
            </a:extLst>
          </p:cNvPr>
          <p:cNvSpPr txBox="1"/>
          <p:nvPr/>
        </p:nvSpPr>
        <p:spPr>
          <a:xfrm>
            <a:off x="886274" y="6455452"/>
            <a:ext cx="108831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N"/>
              <a:t>Summary</a:t>
            </a:r>
            <a:endParaRPr lang="en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04E02-7E31-28BE-9B05-61BDE5D3E7AE}"/>
              </a:ext>
            </a:extLst>
          </p:cNvPr>
          <p:cNvSpPr txBox="1"/>
          <p:nvPr/>
        </p:nvSpPr>
        <p:spPr>
          <a:xfrm>
            <a:off x="3948164" y="6528180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Benchmark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94998C-EB66-166E-88CE-193E5A680AFF}"/>
              </a:ext>
            </a:extLst>
          </p:cNvPr>
          <p:cNvSpPr txBox="1"/>
          <p:nvPr/>
        </p:nvSpPr>
        <p:spPr>
          <a:xfrm>
            <a:off x="7851456" y="6461664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30A82-469F-7060-D608-D6C07AE995E9}"/>
              </a:ext>
            </a:extLst>
          </p:cNvPr>
          <p:cNvSpPr txBox="1"/>
          <p:nvPr/>
        </p:nvSpPr>
        <p:spPr>
          <a:xfrm>
            <a:off x="9514284" y="6440526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Business Impact</a:t>
            </a:r>
          </a:p>
        </p:txBody>
      </p:sp>
      <p:sp>
        <p:nvSpPr>
          <p:cNvPr id="20" name="Round Same Side Corner Rectangle 19">
            <a:extLst>
              <a:ext uri="{FF2B5EF4-FFF2-40B4-BE49-F238E27FC236}">
                <a16:creationId xmlns:a16="http://schemas.microsoft.com/office/drawing/2014/main" id="{F3F067EA-15F0-168F-641C-2BE359533DE4}"/>
              </a:ext>
            </a:extLst>
          </p:cNvPr>
          <p:cNvSpPr/>
          <p:nvPr/>
        </p:nvSpPr>
        <p:spPr>
          <a:xfrm>
            <a:off x="5657815" y="6317673"/>
            <a:ext cx="1763072" cy="492185"/>
          </a:xfrm>
          <a:prstGeom prst="round2SameRect">
            <a:avLst/>
          </a:prstGeom>
          <a:solidFill>
            <a:srgbClr val="0362CB"/>
          </a:solidFill>
          <a:ln>
            <a:solidFill>
              <a:srgbClr val="036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8BCF0-231C-C2E8-E60F-859366D77E45}"/>
              </a:ext>
            </a:extLst>
          </p:cNvPr>
          <p:cNvSpPr txBox="1"/>
          <p:nvPr/>
        </p:nvSpPr>
        <p:spPr>
          <a:xfrm>
            <a:off x="443606" y="400472"/>
            <a:ext cx="8577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>
                <a:solidFill>
                  <a:srgbClr val="0362CB"/>
                </a:solidFill>
              </a:rPr>
              <a:t>Model 2:</a:t>
            </a:r>
            <a:r>
              <a:rPr lang="zh-CN" altLang="en-US" sz="2800" dirty="0">
                <a:solidFill>
                  <a:srgbClr val="0362CB"/>
                </a:solidFill>
              </a:rPr>
              <a:t> </a:t>
            </a:r>
            <a:r>
              <a:rPr lang="en-US" altLang="zh-CN" sz="2800" dirty="0">
                <a:solidFill>
                  <a:srgbClr val="0362CB"/>
                </a:solidFill>
              </a:rPr>
              <a:t>ML Models over STL/MSTL decomposition  (1/2)</a:t>
            </a:r>
            <a:endParaRPr lang="en-CN" sz="2800" dirty="0">
              <a:solidFill>
                <a:srgbClr val="0362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B37C5C-96BA-80D8-EED6-1F6EC395F90C}"/>
              </a:ext>
            </a:extLst>
          </p:cNvPr>
          <p:cNvSpPr txBox="1"/>
          <p:nvPr/>
        </p:nvSpPr>
        <p:spPr>
          <a:xfrm>
            <a:off x="907652" y="4914814"/>
            <a:ext cx="8553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Model 2 expands on the philosophy of Prophet by applying STL decompostion to SKUs and using models to indviduall predict those. Holiday variables created from prophet also feed in as exogeneous variables.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853E5DF6-DE30-D3E5-097C-B76CEA8FB0DD}"/>
              </a:ext>
            </a:extLst>
          </p:cNvPr>
          <p:cNvSpPr/>
          <p:nvPr/>
        </p:nvSpPr>
        <p:spPr>
          <a:xfrm>
            <a:off x="4793281" y="1633584"/>
            <a:ext cx="327992" cy="2495891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0EA5136-1489-28B2-A296-EC89A89D5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296" y="1248181"/>
            <a:ext cx="4629181" cy="3266696"/>
          </a:xfrm>
          <a:prstGeom prst="rect">
            <a:avLst/>
          </a:prstGeom>
        </p:spPr>
      </p:pic>
      <p:sp>
        <p:nvSpPr>
          <p:cNvPr id="22" name="Round Same Side Corner Rectangle 21">
            <a:extLst>
              <a:ext uri="{FF2B5EF4-FFF2-40B4-BE49-F238E27FC236}">
                <a16:creationId xmlns:a16="http://schemas.microsoft.com/office/drawing/2014/main" id="{2818E1D8-EB83-EE08-36A7-9B4AB49082D0}"/>
              </a:ext>
            </a:extLst>
          </p:cNvPr>
          <p:cNvSpPr/>
          <p:nvPr/>
        </p:nvSpPr>
        <p:spPr>
          <a:xfrm>
            <a:off x="9819885" y="1573131"/>
            <a:ext cx="1763072" cy="312607"/>
          </a:xfrm>
          <a:prstGeom prst="round2SameRect">
            <a:avLst/>
          </a:prstGeom>
          <a:solidFill>
            <a:srgbClr val="0362CB"/>
          </a:solidFill>
          <a:ln>
            <a:solidFill>
              <a:srgbClr val="036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Auto Regression</a:t>
            </a:r>
          </a:p>
        </p:txBody>
      </p:sp>
      <p:sp>
        <p:nvSpPr>
          <p:cNvPr id="23" name="Round Same Side Corner Rectangle 22">
            <a:extLst>
              <a:ext uri="{FF2B5EF4-FFF2-40B4-BE49-F238E27FC236}">
                <a16:creationId xmlns:a16="http://schemas.microsoft.com/office/drawing/2014/main" id="{6C36A3E0-12C2-EC99-A5A8-8543A19B548B}"/>
              </a:ext>
            </a:extLst>
          </p:cNvPr>
          <p:cNvSpPr/>
          <p:nvPr/>
        </p:nvSpPr>
        <p:spPr>
          <a:xfrm>
            <a:off x="9819885" y="2667851"/>
            <a:ext cx="1763072" cy="312607"/>
          </a:xfrm>
          <a:prstGeom prst="round2SameRect">
            <a:avLst/>
          </a:prstGeom>
          <a:solidFill>
            <a:srgbClr val="0362CB"/>
          </a:solidFill>
          <a:ln>
            <a:solidFill>
              <a:srgbClr val="036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Xgboost</a:t>
            </a:r>
          </a:p>
        </p:txBody>
      </p:sp>
      <p:sp>
        <p:nvSpPr>
          <p:cNvPr id="24" name="Round Same Side Corner Rectangle 23">
            <a:extLst>
              <a:ext uri="{FF2B5EF4-FFF2-40B4-BE49-F238E27FC236}">
                <a16:creationId xmlns:a16="http://schemas.microsoft.com/office/drawing/2014/main" id="{A7A5EBE8-EE64-E5BB-431A-7DCD7A6CD61C}"/>
              </a:ext>
            </a:extLst>
          </p:cNvPr>
          <p:cNvSpPr/>
          <p:nvPr/>
        </p:nvSpPr>
        <p:spPr>
          <a:xfrm>
            <a:off x="9819885" y="3697845"/>
            <a:ext cx="1763072" cy="312607"/>
          </a:xfrm>
          <a:prstGeom prst="round2SameRect">
            <a:avLst/>
          </a:prstGeom>
          <a:solidFill>
            <a:srgbClr val="0362CB"/>
          </a:solidFill>
          <a:ln>
            <a:solidFill>
              <a:srgbClr val="036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Ridge Regress.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78E0C3-9937-493B-3797-7C883752C856}"/>
              </a:ext>
            </a:extLst>
          </p:cNvPr>
          <p:cNvSpPr/>
          <p:nvPr/>
        </p:nvSpPr>
        <p:spPr>
          <a:xfrm>
            <a:off x="9654326" y="1248181"/>
            <a:ext cx="2162535" cy="32666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616956-08C6-F232-1DF9-FF6DE16C9239}"/>
              </a:ext>
            </a:extLst>
          </p:cNvPr>
          <p:cNvSpPr txBox="1"/>
          <p:nvPr/>
        </p:nvSpPr>
        <p:spPr>
          <a:xfrm>
            <a:off x="10091421" y="4564536"/>
            <a:ext cx="12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Prediction</a:t>
            </a:r>
            <a:endParaRPr lang="en-C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2E125D-1CBC-2511-CE16-2D504FB791C5}"/>
              </a:ext>
            </a:extLst>
          </p:cNvPr>
          <p:cNvSpPr txBox="1"/>
          <p:nvPr/>
        </p:nvSpPr>
        <p:spPr>
          <a:xfrm>
            <a:off x="10476734" y="3069131"/>
            <a:ext cx="4493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+</a:t>
            </a:r>
            <a:endParaRPr lang="en-CN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B3D12E-A9DD-BFE4-E616-EFE021AEEE7D}"/>
              </a:ext>
            </a:extLst>
          </p:cNvPr>
          <p:cNvSpPr txBox="1"/>
          <p:nvPr/>
        </p:nvSpPr>
        <p:spPr>
          <a:xfrm>
            <a:off x="10436475" y="1982821"/>
            <a:ext cx="4493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+</a:t>
            </a:r>
            <a:endParaRPr lang="en-CN" sz="2800" dirty="0"/>
          </a:p>
        </p:txBody>
      </p:sp>
      <p:pic>
        <p:nvPicPr>
          <p:cNvPr id="37" name="Picture 2" descr="Best Buy Logo and symbol, meaning, history, PNG, brand">
            <a:extLst>
              <a:ext uri="{FF2B5EF4-FFF2-40B4-BE49-F238E27FC236}">
                <a16:creationId xmlns:a16="http://schemas.microsoft.com/office/drawing/2014/main" id="{19E68F33-916A-58B6-E3F4-AEFB71899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90" y="225333"/>
            <a:ext cx="1241528" cy="69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774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86E7DAA-EE3D-19FE-CA7D-58EAD9F46284}"/>
              </a:ext>
            </a:extLst>
          </p:cNvPr>
          <p:cNvSpPr txBox="1"/>
          <p:nvPr/>
        </p:nvSpPr>
        <p:spPr>
          <a:xfrm>
            <a:off x="2717495" y="6495143"/>
            <a:ext cx="56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EDA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6B8FEC-F1F1-6D1C-984B-63C37833467B}"/>
              </a:ext>
            </a:extLst>
          </p:cNvPr>
          <p:cNvSpPr/>
          <p:nvPr/>
        </p:nvSpPr>
        <p:spPr>
          <a:xfrm>
            <a:off x="0" y="6429273"/>
            <a:ext cx="12192000" cy="401724"/>
          </a:xfrm>
          <a:prstGeom prst="rect">
            <a:avLst/>
          </a:prstGeom>
          <a:solidFill>
            <a:srgbClr val="F6EB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16C0BB-0DFC-8075-74DB-FA0E46C636AD}"/>
              </a:ext>
            </a:extLst>
          </p:cNvPr>
          <p:cNvSpPr txBox="1"/>
          <p:nvPr/>
        </p:nvSpPr>
        <p:spPr>
          <a:xfrm>
            <a:off x="886274" y="6455452"/>
            <a:ext cx="108831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N"/>
              <a:t>Summary</a:t>
            </a:r>
            <a:endParaRPr lang="en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04E02-7E31-28BE-9B05-61BDE5D3E7AE}"/>
              </a:ext>
            </a:extLst>
          </p:cNvPr>
          <p:cNvSpPr txBox="1"/>
          <p:nvPr/>
        </p:nvSpPr>
        <p:spPr>
          <a:xfrm>
            <a:off x="3948164" y="6528180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Benchmark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94998C-EB66-166E-88CE-193E5A680AFF}"/>
              </a:ext>
            </a:extLst>
          </p:cNvPr>
          <p:cNvSpPr txBox="1"/>
          <p:nvPr/>
        </p:nvSpPr>
        <p:spPr>
          <a:xfrm>
            <a:off x="7851456" y="6461664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30A82-469F-7060-D608-D6C07AE995E9}"/>
              </a:ext>
            </a:extLst>
          </p:cNvPr>
          <p:cNvSpPr txBox="1"/>
          <p:nvPr/>
        </p:nvSpPr>
        <p:spPr>
          <a:xfrm>
            <a:off x="9514284" y="6440526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Business Impact</a:t>
            </a:r>
          </a:p>
        </p:txBody>
      </p:sp>
      <p:sp>
        <p:nvSpPr>
          <p:cNvPr id="20" name="Round Same Side Corner Rectangle 19">
            <a:extLst>
              <a:ext uri="{FF2B5EF4-FFF2-40B4-BE49-F238E27FC236}">
                <a16:creationId xmlns:a16="http://schemas.microsoft.com/office/drawing/2014/main" id="{F3F067EA-15F0-168F-641C-2BE359533DE4}"/>
              </a:ext>
            </a:extLst>
          </p:cNvPr>
          <p:cNvSpPr/>
          <p:nvPr/>
        </p:nvSpPr>
        <p:spPr>
          <a:xfrm>
            <a:off x="5657815" y="6317673"/>
            <a:ext cx="1763072" cy="492185"/>
          </a:xfrm>
          <a:prstGeom prst="round2SameRect">
            <a:avLst/>
          </a:prstGeom>
          <a:solidFill>
            <a:srgbClr val="0362CB"/>
          </a:solidFill>
          <a:ln>
            <a:solidFill>
              <a:srgbClr val="036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8BCF0-231C-C2E8-E60F-859366D77E45}"/>
              </a:ext>
            </a:extLst>
          </p:cNvPr>
          <p:cNvSpPr txBox="1"/>
          <p:nvPr/>
        </p:nvSpPr>
        <p:spPr>
          <a:xfrm>
            <a:off x="443606" y="400472"/>
            <a:ext cx="8577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>
                <a:solidFill>
                  <a:srgbClr val="0362CB"/>
                </a:solidFill>
              </a:rPr>
              <a:t>Model 2:</a:t>
            </a:r>
            <a:r>
              <a:rPr lang="zh-CN" altLang="en-US" sz="2800" dirty="0">
                <a:solidFill>
                  <a:srgbClr val="0362CB"/>
                </a:solidFill>
              </a:rPr>
              <a:t> </a:t>
            </a:r>
            <a:r>
              <a:rPr lang="en-US" altLang="zh-CN" sz="2800" dirty="0">
                <a:solidFill>
                  <a:srgbClr val="0362CB"/>
                </a:solidFill>
              </a:rPr>
              <a:t>ML Models over STL/MSTL decomposition  (2/2)</a:t>
            </a:r>
            <a:endParaRPr lang="en-CN" sz="2800" dirty="0">
              <a:solidFill>
                <a:srgbClr val="0362CB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1D3D5FA-EA7E-30F4-34D8-0E267DEE9DF3}"/>
              </a:ext>
            </a:extLst>
          </p:cNvPr>
          <p:cNvGrpSpPr/>
          <p:nvPr/>
        </p:nvGrpSpPr>
        <p:grpSpPr>
          <a:xfrm>
            <a:off x="1125268" y="4823707"/>
            <a:ext cx="2344662" cy="369332"/>
            <a:chOff x="731808" y="1432819"/>
            <a:chExt cx="234466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5E872AA-D5F9-8A60-A18C-D76BCCCE2831}"/>
                </a:ext>
              </a:extLst>
            </p:cNvPr>
            <p:cNvSpPr txBox="1"/>
            <p:nvPr/>
          </p:nvSpPr>
          <p:spPr>
            <a:xfrm>
              <a:off x="898191" y="1432819"/>
              <a:ext cx="2178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Bucket Size</a:t>
              </a:r>
              <a:r>
                <a:rPr lang="en-US" altLang="zh-CN" dirty="0"/>
                <a:t>:</a:t>
              </a:r>
              <a:r>
                <a:rPr lang="zh-CN" altLang="en-US" dirty="0"/>
                <a:t> </a:t>
              </a:r>
              <a:endParaRPr lang="en-CN" dirty="0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849C22E-0DAD-2EE3-7EF8-229D67551F63}"/>
                </a:ext>
              </a:extLst>
            </p:cNvPr>
            <p:cNvSpPr/>
            <p:nvPr/>
          </p:nvSpPr>
          <p:spPr>
            <a:xfrm>
              <a:off x="731808" y="1511879"/>
              <a:ext cx="214761" cy="222439"/>
            </a:xfrm>
            <a:prstGeom prst="roundRect">
              <a:avLst/>
            </a:prstGeom>
            <a:solidFill>
              <a:srgbClr val="036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DFCA781-D406-93D7-8AAC-EDD642D73FBC}"/>
              </a:ext>
            </a:extLst>
          </p:cNvPr>
          <p:cNvGrpSpPr/>
          <p:nvPr/>
        </p:nvGrpSpPr>
        <p:grpSpPr>
          <a:xfrm>
            <a:off x="5342409" y="4823707"/>
            <a:ext cx="2344662" cy="369332"/>
            <a:chOff x="731808" y="1432819"/>
            <a:chExt cx="234466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E10750-2B37-F700-AC30-0394DE2BF129}"/>
                </a:ext>
              </a:extLst>
            </p:cNvPr>
            <p:cNvSpPr txBox="1"/>
            <p:nvPr/>
          </p:nvSpPr>
          <p:spPr>
            <a:xfrm>
              <a:off x="898191" y="1432819"/>
              <a:ext cx="2178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RMSE</a:t>
              </a:r>
              <a:r>
                <a:rPr lang="en-US" altLang="zh-CN" dirty="0"/>
                <a:t>:</a:t>
              </a:r>
              <a:r>
                <a:rPr lang="zh-CN" altLang="en-US" dirty="0"/>
                <a:t> </a:t>
              </a:r>
              <a:endParaRPr lang="en-CN" dirty="0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58F88D8B-D3D6-002A-D98D-080A98C573A8}"/>
                </a:ext>
              </a:extLst>
            </p:cNvPr>
            <p:cNvSpPr/>
            <p:nvPr/>
          </p:nvSpPr>
          <p:spPr>
            <a:xfrm>
              <a:off x="731808" y="1511879"/>
              <a:ext cx="214761" cy="222439"/>
            </a:xfrm>
            <a:prstGeom prst="roundRect">
              <a:avLst/>
            </a:prstGeom>
            <a:solidFill>
              <a:srgbClr val="036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5ED9346-A64A-ADA3-8222-504C84D19F6E}"/>
              </a:ext>
            </a:extLst>
          </p:cNvPr>
          <p:cNvGrpSpPr/>
          <p:nvPr/>
        </p:nvGrpSpPr>
        <p:grpSpPr>
          <a:xfrm>
            <a:off x="8919440" y="4830442"/>
            <a:ext cx="2344662" cy="369332"/>
            <a:chOff x="731808" y="1432819"/>
            <a:chExt cx="234466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9A50CF0-636A-B6AA-4684-61A5A5EB02B7}"/>
                </a:ext>
              </a:extLst>
            </p:cNvPr>
            <p:cNvSpPr txBox="1"/>
            <p:nvPr/>
          </p:nvSpPr>
          <p:spPr>
            <a:xfrm>
              <a:off x="898191" y="1432819"/>
              <a:ext cx="2178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Runtime</a:t>
              </a:r>
              <a:r>
                <a:rPr lang="en-US" altLang="zh-CN" dirty="0"/>
                <a:t>:</a:t>
              </a:r>
              <a:r>
                <a:rPr lang="zh-CN" altLang="en-US" dirty="0"/>
                <a:t> </a:t>
              </a:r>
              <a:endParaRPr lang="en-CN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5454F4F-92DE-AE75-F75D-AF5B749F5295}"/>
                </a:ext>
              </a:extLst>
            </p:cNvPr>
            <p:cNvSpPr/>
            <p:nvPr/>
          </p:nvSpPr>
          <p:spPr>
            <a:xfrm>
              <a:off x="731808" y="1511879"/>
              <a:ext cx="214761" cy="222439"/>
            </a:xfrm>
            <a:prstGeom prst="roundRect">
              <a:avLst/>
            </a:prstGeom>
            <a:solidFill>
              <a:srgbClr val="036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6CF1DF-FEB9-7931-A4D1-35076F9C61B0}"/>
              </a:ext>
            </a:extLst>
          </p:cNvPr>
          <p:cNvSpPr txBox="1"/>
          <p:nvPr/>
        </p:nvSpPr>
        <p:spPr>
          <a:xfrm>
            <a:off x="5359924" y="5186459"/>
            <a:ext cx="1238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0362CB"/>
                </a:solidFill>
              </a:rPr>
              <a:t>3.23</a:t>
            </a:r>
            <a:endParaRPr lang="en-CN" sz="3600" b="1" dirty="0">
              <a:solidFill>
                <a:srgbClr val="0362CB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9F1A4-DF14-9F4D-3DAB-F0139C47BAF8}"/>
              </a:ext>
            </a:extLst>
          </p:cNvPr>
          <p:cNvSpPr txBox="1"/>
          <p:nvPr/>
        </p:nvSpPr>
        <p:spPr>
          <a:xfrm>
            <a:off x="1107321" y="5173319"/>
            <a:ext cx="207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0362CB"/>
                </a:solidFill>
              </a:rPr>
              <a:t>80 SKUs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6FC04F-7F4E-4EA1-3F09-6E60A43B4FAA}"/>
              </a:ext>
            </a:extLst>
          </p:cNvPr>
          <p:cNvSpPr txBox="1"/>
          <p:nvPr/>
        </p:nvSpPr>
        <p:spPr>
          <a:xfrm>
            <a:off x="4113335" y="5717553"/>
            <a:ext cx="342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800" dirty="0"/>
              <a:t>39% improvement over null model</a:t>
            </a:r>
            <a:endParaRPr lang="en-CN" dirty="0"/>
          </a:p>
        </p:txBody>
      </p:sp>
      <p:pic>
        <p:nvPicPr>
          <p:cNvPr id="6" name="Picture 2" descr="Best Buy Logo and symbol, meaning, history, PNG, brand">
            <a:extLst>
              <a:ext uri="{FF2B5EF4-FFF2-40B4-BE49-F238E27FC236}">
                <a16:creationId xmlns:a16="http://schemas.microsoft.com/office/drawing/2014/main" id="{AB700E70-615A-AD48-C974-D3ED6D9AA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90" y="225333"/>
            <a:ext cx="1241528" cy="69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AAF4C40-EF69-1EC3-942E-9A6C2BF50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7" y="1417136"/>
            <a:ext cx="4513608" cy="3440250"/>
          </a:xfrm>
          <a:prstGeom prst="rect">
            <a:avLst/>
          </a:prstGeom>
        </p:spPr>
      </p:pic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62C32F72-FB6B-4BEC-7401-71162356A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09" y="1439029"/>
            <a:ext cx="4513608" cy="343968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F7A3444-6C08-A5C9-0218-FECEBA819876}"/>
              </a:ext>
            </a:extLst>
          </p:cNvPr>
          <p:cNvSpPr/>
          <p:nvPr/>
        </p:nvSpPr>
        <p:spPr>
          <a:xfrm>
            <a:off x="1776675" y="1082372"/>
            <a:ext cx="2450833" cy="332961"/>
          </a:xfrm>
          <a:prstGeom prst="rect">
            <a:avLst/>
          </a:prstGeom>
          <a:solidFill>
            <a:srgbClr val="036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Prophet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3B54F8-3983-146D-A2DA-2030427AB89C}"/>
              </a:ext>
            </a:extLst>
          </p:cNvPr>
          <p:cNvSpPr/>
          <p:nvPr/>
        </p:nvSpPr>
        <p:spPr>
          <a:xfrm>
            <a:off x="7619873" y="1129757"/>
            <a:ext cx="2450833" cy="332961"/>
          </a:xfrm>
          <a:prstGeom prst="rect">
            <a:avLst/>
          </a:prstGeom>
          <a:solidFill>
            <a:srgbClr val="036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STL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9A67CF-EB11-B18D-977E-654C750CA3CD}"/>
              </a:ext>
            </a:extLst>
          </p:cNvPr>
          <p:cNvSpPr txBox="1"/>
          <p:nvPr/>
        </p:nvSpPr>
        <p:spPr>
          <a:xfrm>
            <a:off x="8487925" y="5195831"/>
            <a:ext cx="2221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b="1" dirty="0">
                <a:solidFill>
                  <a:srgbClr val="0362CB"/>
                </a:solidFill>
              </a:rPr>
              <a:t>~70s / SKUs</a:t>
            </a:r>
            <a:endParaRPr lang="en-CN" sz="3600" b="1" dirty="0">
              <a:solidFill>
                <a:srgbClr val="0362CB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89F7EE-06CB-45C1-970B-FC6B107FEE14}"/>
              </a:ext>
            </a:extLst>
          </p:cNvPr>
          <p:cNvSpPr txBox="1"/>
          <p:nvPr/>
        </p:nvSpPr>
        <p:spPr>
          <a:xfrm>
            <a:off x="8581086" y="5732494"/>
            <a:ext cx="204722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N" dirty="0"/>
              <a:t>* Includes Prophet, </a:t>
            </a:r>
          </a:p>
          <a:p>
            <a:r>
              <a:rPr lang="en-CN"/>
              <a:t>Training + Scoring</a:t>
            </a:r>
            <a:endParaRPr lang="en-CN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7450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86E7DAA-EE3D-19FE-CA7D-58EAD9F46284}"/>
              </a:ext>
            </a:extLst>
          </p:cNvPr>
          <p:cNvSpPr txBox="1"/>
          <p:nvPr/>
        </p:nvSpPr>
        <p:spPr>
          <a:xfrm>
            <a:off x="2717495" y="6495143"/>
            <a:ext cx="56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EDA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6B8FEC-F1F1-6D1C-984B-63C37833467B}"/>
              </a:ext>
            </a:extLst>
          </p:cNvPr>
          <p:cNvSpPr/>
          <p:nvPr/>
        </p:nvSpPr>
        <p:spPr>
          <a:xfrm>
            <a:off x="0" y="6429273"/>
            <a:ext cx="12192000" cy="401724"/>
          </a:xfrm>
          <a:prstGeom prst="rect">
            <a:avLst/>
          </a:prstGeom>
          <a:solidFill>
            <a:srgbClr val="F6EB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16C0BB-0DFC-8075-74DB-FA0E46C636AD}"/>
              </a:ext>
            </a:extLst>
          </p:cNvPr>
          <p:cNvSpPr txBox="1"/>
          <p:nvPr/>
        </p:nvSpPr>
        <p:spPr>
          <a:xfrm>
            <a:off x="886274" y="6455452"/>
            <a:ext cx="108831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N"/>
              <a:t>Summary</a:t>
            </a:r>
            <a:endParaRPr lang="en-C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04E02-7E31-28BE-9B05-61BDE5D3E7AE}"/>
              </a:ext>
            </a:extLst>
          </p:cNvPr>
          <p:cNvSpPr txBox="1"/>
          <p:nvPr/>
        </p:nvSpPr>
        <p:spPr>
          <a:xfrm>
            <a:off x="3948164" y="6528180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Benchmark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94998C-EB66-166E-88CE-193E5A680AFF}"/>
              </a:ext>
            </a:extLst>
          </p:cNvPr>
          <p:cNvSpPr txBox="1"/>
          <p:nvPr/>
        </p:nvSpPr>
        <p:spPr>
          <a:xfrm>
            <a:off x="7851456" y="6461664"/>
            <a:ext cx="85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30A82-469F-7060-D608-D6C07AE995E9}"/>
              </a:ext>
            </a:extLst>
          </p:cNvPr>
          <p:cNvSpPr txBox="1"/>
          <p:nvPr/>
        </p:nvSpPr>
        <p:spPr>
          <a:xfrm>
            <a:off x="9514284" y="6440526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Business Impact</a:t>
            </a:r>
          </a:p>
        </p:txBody>
      </p:sp>
      <p:sp>
        <p:nvSpPr>
          <p:cNvPr id="20" name="Round Same Side Corner Rectangle 19">
            <a:extLst>
              <a:ext uri="{FF2B5EF4-FFF2-40B4-BE49-F238E27FC236}">
                <a16:creationId xmlns:a16="http://schemas.microsoft.com/office/drawing/2014/main" id="{F3F067EA-15F0-168F-641C-2BE359533DE4}"/>
              </a:ext>
            </a:extLst>
          </p:cNvPr>
          <p:cNvSpPr/>
          <p:nvPr/>
        </p:nvSpPr>
        <p:spPr>
          <a:xfrm>
            <a:off x="5657815" y="6317673"/>
            <a:ext cx="1763072" cy="492185"/>
          </a:xfrm>
          <a:prstGeom prst="round2SameRect">
            <a:avLst/>
          </a:prstGeom>
          <a:solidFill>
            <a:srgbClr val="0362CB"/>
          </a:solidFill>
          <a:ln>
            <a:solidFill>
              <a:srgbClr val="0362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8BCF0-231C-C2E8-E60F-859366D77E45}"/>
              </a:ext>
            </a:extLst>
          </p:cNvPr>
          <p:cNvSpPr txBox="1"/>
          <p:nvPr/>
        </p:nvSpPr>
        <p:spPr>
          <a:xfrm>
            <a:off x="443606" y="400472"/>
            <a:ext cx="6604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>
                <a:solidFill>
                  <a:srgbClr val="0362CB"/>
                </a:solidFill>
              </a:rPr>
              <a:t>Model 3:</a:t>
            </a:r>
            <a:r>
              <a:rPr lang="zh-CN" altLang="en-US" sz="2800" dirty="0">
                <a:solidFill>
                  <a:srgbClr val="0362CB"/>
                </a:solidFill>
              </a:rPr>
              <a:t> </a:t>
            </a:r>
            <a:r>
              <a:rPr lang="en-US" altLang="zh-CN" sz="2800" dirty="0">
                <a:solidFill>
                  <a:srgbClr val="0362CB"/>
                </a:solidFill>
              </a:rPr>
              <a:t>Probabilistic Models | HMM (1/2)</a:t>
            </a:r>
            <a:endParaRPr lang="en-CN" sz="2800" dirty="0">
              <a:solidFill>
                <a:srgbClr val="0362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B37C5C-96BA-80D8-EED6-1F6EC395F90C}"/>
              </a:ext>
            </a:extLst>
          </p:cNvPr>
          <p:cNvSpPr txBox="1"/>
          <p:nvPr/>
        </p:nvSpPr>
        <p:spPr>
          <a:xfrm>
            <a:off x="656232" y="5361408"/>
            <a:ext cx="10422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Specific SKUs are modelled as Hidden Markov Chain, with observed variables constrcuted out of lagged daily units. Forecasting is implemented as a search through probable observation variables to find the most probable observation vector.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2BC230-EB9D-F681-CB5B-3C43758D5A7C}"/>
              </a:ext>
            </a:extLst>
          </p:cNvPr>
          <p:cNvSpPr txBox="1"/>
          <p:nvPr/>
        </p:nvSpPr>
        <p:spPr>
          <a:xfrm>
            <a:off x="823813" y="1140279"/>
            <a:ext cx="301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Hidden Markov Model</a:t>
            </a:r>
            <a:endParaRPr lang="en-CN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1C0EB0-4CDD-68FD-B892-8A2634CAB9D8}"/>
              </a:ext>
            </a:extLst>
          </p:cNvPr>
          <p:cNvSpPr/>
          <p:nvPr/>
        </p:nvSpPr>
        <p:spPr>
          <a:xfrm>
            <a:off x="656232" y="1213726"/>
            <a:ext cx="214761" cy="222439"/>
          </a:xfrm>
          <a:prstGeom prst="roundRect">
            <a:avLst/>
          </a:prstGeom>
          <a:solidFill>
            <a:srgbClr val="036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99E7BB7-5DC8-A6CB-B809-E90DE7DE2C95}"/>
              </a:ext>
            </a:extLst>
          </p:cNvPr>
          <p:cNvSpPr/>
          <p:nvPr/>
        </p:nvSpPr>
        <p:spPr>
          <a:xfrm>
            <a:off x="1803942" y="1778919"/>
            <a:ext cx="598587" cy="5689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X</a:t>
            </a:r>
            <a:r>
              <a:rPr lang="en-CN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58A0054-42FD-C78C-B2D4-0966B9B4933C}"/>
              </a:ext>
            </a:extLst>
          </p:cNvPr>
          <p:cNvSpPr/>
          <p:nvPr/>
        </p:nvSpPr>
        <p:spPr>
          <a:xfrm>
            <a:off x="3309735" y="1778919"/>
            <a:ext cx="598587" cy="5689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X</a:t>
            </a:r>
            <a:r>
              <a:rPr lang="en-CN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E324328-1866-51CF-C880-7AE84C4E10AD}"/>
              </a:ext>
            </a:extLst>
          </p:cNvPr>
          <p:cNvSpPr/>
          <p:nvPr/>
        </p:nvSpPr>
        <p:spPr>
          <a:xfrm>
            <a:off x="5874853" y="1778919"/>
            <a:ext cx="598587" cy="5689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X</a:t>
            </a:r>
            <a:r>
              <a:rPr lang="en-CN" baseline="-250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CA58CF3-E2DF-DB7B-F54B-42F2C5C3BFF7}"/>
              </a:ext>
            </a:extLst>
          </p:cNvPr>
          <p:cNvSpPr/>
          <p:nvPr/>
        </p:nvSpPr>
        <p:spPr>
          <a:xfrm>
            <a:off x="1776121" y="2743926"/>
            <a:ext cx="694718" cy="45224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Y</a:t>
            </a:r>
            <a:r>
              <a:rPr lang="en-CN" baseline="-25000" dirty="0">
                <a:solidFill>
                  <a:schemeClr val="tx1"/>
                </a:solidFill>
              </a:rPr>
              <a:t>11</a:t>
            </a:r>
            <a:endParaRPr lang="en-CN" sz="1600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E7DA2C4-EDF4-A487-7A4F-E6289B786905}"/>
              </a:ext>
            </a:extLst>
          </p:cNvPr>
          <p:cNvCxnSpPr/>
          <p:nvPr/>
        </p:nvCxnSpPr>
        <p:spPr>
          <a:xfrm>
            <a:off x="2522914" y="2070128"/>
            <a:ext cx="5400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B61E195-E9DC-4574-F835-79651ECC435F}"/>
              </a:ext>
            </a:extLst>
          </p:cNvPr>
          <p:cNvCxnSpPr/>
          <p:nvPr/>
        </p:nvCxnSpPr>
        <p:spPr>
          <a:xfrm>
            <a:off x="4643814" y="2046349"/>
            <a:ext cx="5400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1DDE76AF-16FF-3E3D-65BA-2C954D50D49D}"/>
              </a:ext>
            </a:extLst>
          </p:cNvPr>
          <p:cNvSpPr/>
          <p:nvPr/>
        </p:nvSpPr>
        <p:spPr>
          <a:xfrm>
            <a:off x="1797821" y="3410666"/>
            <a:ext cx="694718" cy="45224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Y</a:t>
            </a:r>
            <a:r>
              <a:rPr lang="en-CN" baseline="-25000" dirty="0">
                <a:solidFill>
                  <a:schemeClr val="tx1"/>
                </a:solidFill>
              </a:rPr>
              <a:t>12</a:t>
            </a:r>
            <a:endParaRPr lang="en-CN" sz="1600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1BB2088-6C94-5DC1-DCDB-EEB09906886F}"/>
              </a:ext>
            </a:extLst>
          </p:cNvPr>
          <p:cNvSpPr/>
          <p:nvPr/>
        </p:nvSpPr>
        <p:spPr>
          <a:xfrm>
            <a:off x="1789931" y="4036179"/>
            <a:ext cx="694718" cy="45224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Y</a:t>
            </a:r>
            <a:r>
              <a:rPr lang="en-CN" baseline="-25000" dirty="0">
                <a:solidFill>
                  <a:schemeClr val="tx1"/>
                </a:solidFill>
              </a:rPr>
              <a:t>13</a:t>
            </a:r>
            <a:endParaRPr lang="en-CN" sz="1600" dirty="0">
              <a:solidFill>
                <a:schemeClr val="tx1"/>
              </a:solidFill>
            </a:endParaRPr>
          </a:p>
        </p:txBody>
      </p:sp>
      <p:sp>
        <p:nvSpPr>
          <p:cNvPr id="53" name="Double Bracket 52">
            <a:extLst>
              <a:ext uri="{FF2B5EF4-FFF2-40B4-BE49-F238E27FC236}">
                <a16:creationId xmlns:a16="http://schemas.microsoft.com/office/drawing/2014/main" id="{30045700-35C2-D227-48F9-0BB0A14B3BA4}"/>
              </a:ext>
            </a:extLst>
          </p:cNvPr>
          <p:cNvSpPr/>
          <p:nvPr/>
        </p:nvSpPr>
        <p:spPr>
          <a:xfrm>
            <a:off x="1558789" y="2743926"/>
            <a:ext cx="1114292" cy="1780917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2E4B4D4-97E6-D779-EC1A-3983AF33B532}"/>
              </a:ext>
            </a:extLst>
          </p:cNvPr>
          <p:cNvSpPr/>
          <p:nvPr/>
        </p:nvSpPr>
        <p:spPr>
          <a:xfrm>
            <a:off x="3280261" y="2729733"/>
            <a:ext cx="694718" cy="45224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Y</a:t>
            </a:r>
            <a:r>
              <a:rPr lang="en-CN" baseline="-25000" dirty="0">
                <a:solidFill>
                  <a:schemeClr val="tx1"/>
                </a:solidFill>
              </a:rPr>
              <a:t>21</a:t>
            </a:r>
            <a:endParaRPr lang="en-CN" sz="1600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7A1F73A-9793-A529-1147-59518B6A5CD3}"/>
              </a:ext>
            </a:extLst>
          </p:cNvPr>
          <p:cNvSpPr/>
          <p:nvPr/>
        </p:nvSpPr>
        <p:spPr>
          <a:xfrm>
            <a:off x="3301961" y="3396473"/>
            <a:ext cx="694718" cy="45224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Y</a:t>
            </a:r>
            <a:r>
              <a:rPr lang="en-CN" baseline="-25000" dirty="0">
                <a:solidFill>
                  <a:schemeClr val="tx1"/>
                </a:solidFill>
              </a:rPr>
              <a:t>22</a:t>
            </a:r>
            <a:endParaRPr lang="en-CN" sz="1600" dirty="0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1D6171F-ED47-05E1-FE35-8CCBA6E101AD}"/>
              </a:ext>
            </a:extLst>
          </p:cNvPr>
          <p:cNvSpPr/>
          <p:nvPr/>
        </p:nvSpPr>
        <p:spPr>
          <a:xfrm>
            <a:off x="3294071" y="4021986"/>
            <a:ext cx="694718" cy="45224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Y</a:t>
            </a:r>
            <a:r>
              <a:rPr lang="en-CN" baseline="-25000" dirty="0">
                <a:solidFill>
                  <a:schemeClr val="tx1"/>
                </a:solidFill>
              </a:rPr>
              <a:t>23</a:t>
            </a:r>
            <a:endParaRPr lang="en-CN" sz="1600" dirty="0">
              <a:solidFill>
                <a:schemeClr val="tx1"/>
              </a:solidFill>
            </a:endParaRPr>
          </a:p>
        </p:txBody>
      </p:sp>
      <p:sp>
        <p:nvSpPr>
          <p:cNvPr id="57" name="Double Bracket 56">
            <a:extLst>
              <a:ext uri="{FF2B5EF4-FFF2-40B4-BE49-F238E27FC236}">
                <a16:creationId xmlns:a16="http://schemas.microsoft.com/office/drawing/2014/main" id="{FFFD6E54-77F5-180F-C543-6BBFC9E70569}"/>
              </a:ext>
            </a:extLst>
          </p:cNvPr>
          <p:cNvSpPr/>
          <p:nvPr/>
        </p:nvSpPr>
        <p:spPr>
          <a:xfrm>
            <a:off x="3062929" y="2729733"/>
            <a:ext cx="1114292" cy="1780917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20A6946-D950-10C6-3625-9AA8B3320D5F}"/>
              </a:ext>
            </a:extLst>
          </p:cNvPr>
          <p:cNvSpPr/>
          <p:nvPr/>
        </p:nvSpPr>
        <p:spPr>
          <a:xfrm>
            <a:off x="5881940" y="2729733"/>
            <a:ext cx="694718" cy="45224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Y</a:t>
            </a:r>
            <a:r>
              <a:rPr lang="en-CN" baseline="-25000" dirty="0">
                <a:solidFill>
                  <a:schemeClr val="tx1"/>
                </a:solidFill>
              </a:rPr>
              <a:t>t1</a:t>
            </a:r>
            <a:endParaRPr lang="en-CN" sz="1600" dirty="0">
              <a:solidFill>
                <a:schemeClr val="tx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3D3B307-A520-3D54-EF83-68C7949F67FB}"/>
              </a:ext>
            </a:extLst>
          </p:cNvPr>
          <p:cNvSpPr/>
          <p:nvPr/>
        </p:nvSpPr>
        <p:spPr>
          <a:xfrm>
            <a:off x="5903640" y="3396473"/>
            <a:ext cx="694718" cy="45224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Y</a:t>
            </a:r>
            <a:r>
              <a:rPr lang="en-CN" baseline="-25000" dirty="0">
                <a:solidFill>
                  <a:schemeClr val="tx1"/>
                </a:solidFill>
              </a:rPr>
              <a:t>t2</a:t>
            </a:r>
            <a:endParaRPr lang="en-CN" sz="1600" dirty="0">
              <a:solidFill>
                <a:schemeClr val="tx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492B28C-F7B0-EE50-82EA-0C67F53F93F8}"/>
              </a:ext>
            </a:extLst>
          </p:cNvPr>
          <p:cNvSpPr/>
          <p:nvPr/>
        </p:nvSpPr>
        <p:spPr>
          <a:xfrm>
            <a:off x="5895750" y="4021986"/>
            <a:ext cx="694718" cy="45224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Y</a:t>
            </a:r>
            <a:r>
              <a:rPr lang="en-CN" baseline="-25000" dirty="0">
                <a:solidFill>
                  <a:schemeClr val="tx1"/>
                </a:solidFill>
              </a:rPr>
              <a:t>t3</a:t>
            </a:r>
            <a:endParaRPr lang="en-CN" sz="1600" dirty="0">
              <a:solidFill>
                <a:schemeClr val="tx1"/>
              </a:solidFill>
            </a:endParaRPr>
          </a:p>
        </p:txBody>
      </p:sp>
      <p:sp>
        <p:nvSpPr>
          <p:cNvPr id="61" name="Double Bracket 60">
            <a:extLst>
              <a:ext uri="{FF2B5EF4-FFF2-40B4-BE49-F238E27FC236}">
                <a16:creationId xmlns:a16="http://schemas.microsoft.com/office/drawing/2014/main" id="{E8D40FB3-4974-601C-E637-5432270242BA}"/>
              </a:ext>
            </a:extLst>
          </p:cNvPr>
          <p:cNvSpPr/>
          <p:nvPr/>
        </p:nvSpPr>
        <p:spPr>
          <a:xfrm>
            <a:off x="5664608" y="2729733"/>
            <a:ext cx="1114292" cy="1780917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F70CF2-5AFB-FFE5-7D62-D58D6CC725F5}"/>
              </a:ext>
            </a:extLst>
          </p:cNvPr>
          <p:cNvSpPr txBox="1"/>
          <p:nvPr/>
        </p:nvSpPr>
        <p:spPr>
          <a:xfrm>
            <a:off x="275296" y="1771879"/>
            <a:ext cx="109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Latent</a:t>
            </a:r>
          </a:p>
          <a:p>
            <a:pPr algn="ctr"/>
            <a:r>
              <a:rPr lang="en-US" dirty="0"/>
              <a:t>Variables</a:t>
            </a:r>
            <a:endParaRPr lang="en-CN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7B7230-A863-C639-6C3B-2CE3C7E459F8}"/>
              </a:ext>
            </a:extLst>
          </p:cNvPr>
          <p:cNvSpPr txBox="1"/>
          <p:nvPr/>
        </p:nvSpPr>
        <p:spPr>
          <a:xfrm>
            <a:off x="238090" y="3225450"/>
            <a:ext cx="10764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Observed</a:t>
            </a:r>
          </a:p>
          <a:p>
            <a:pPr algn="ctr"/>
            <a:r>
              <a:rPr lang="en-US" dirty="0"/>
              <a:t>variables</a:t>
            </a:r>
            <a:endParaRPr lang="en-CN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63984E-1CF1-7F57-55BA-59176B13E3AC}"/>
              </a:ext>
            </a:extLst>
          </p:cNvPr>
          <p:cNvSpPr txBox="1"/>
          <p:nvPr/>
        </p:nvSpPr>
        <p:spPr>
          <a:xfrm>
            <a:off x="8356602" y="1201686"/>
            <a:ext cx="217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Forecast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BFBC9D7-D0F9-6923-D967-1066A7DFBC2D}"/>
              </a:ext>
            </a:extLst>
          </p:cNvPr>
          <p:cNvSpPr/>
          <p:nvPr/>
        </p:nvSpPr>
        <p:spPr>
          <a:xfrm>
            <a:off x="8190219" y="1280746"/>
            <a:ext cx="214761" cy="222439"/>
          </a:xfrm>
          <a:prstGeom prst="roundRect">
            <a:avLst/>
          </a:prstGeom>
          <a:solidFill>
            <a:srgbClr val="0362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57A4FC2-5FE7-EEBF-3ACA-BC17CC87DD27}"/>
              </a:ext>
            </a:extLst>
          </p:cNvPr>
          <p:cNvSpPr/>
          <p:nvPr/>
        </p:nvSpPr>
        <p:spPr>
          <a:xfrm>
            <a:off x="8528646" y="1771879"/>
            <a:ext cx="2337390" cy="8870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Observed variable space 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0845E2B-711E-B7CB-BEA6-4D8EDD2D01BF}"/>
              </a:ext>
            </a:extLst>
          </p:cNvPr>
          <p:cNvSpPr/>
          <p:nvPr/>
        </p:nvSpPr>
        <p:spPr>
          <a:xfrm>
            <a:off x="8703741" y="3002365"/>
            <a:ext cx="2018205" cy="54560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HMM Model</a:t>
            </a:r>
            <a:endParaRPr lang="en-CN" sz="1600" dirty="0">
              <a:solidFill>
                <a:schemeClr val="tx1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646AB1E-BC56-CF14-4F1B-A034FA629A8C}"/>
              </a:ext>
            </a:extLst>
          </p:cNvPr>
          <p:cNvSpPr/>
          <p:nvPr/>
        </p:nvSpPr>
        <p:spPr>
          <a:xfrm>
            <a:off x="8595784" y="3944307"/>
            <a:ext cx="2337390" cy="88702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Most Probable outcome {Y</a:t>
            </a:r>
            <a:r>
              <a:rPr lang="en-CN" baseline="-25000" dirty="0">
                <a:solidFill>
                  <a:schemeClr val="tx1"/>
                </a:solidFill>
              </a:rPr>
              <a:t>t+1,</a:t>
            </a:r>
            <a:r>
              <a:rPr lang="en-CN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31A9C92-D74D-B069-08DC-57681D0594C6}"/>
              </a:ext>
            </a:extLst>
          </p:cNvPr>
          <p:cNvCxnSpPr>
            <a:cxnSpLocks/>
          </p:cNvCxnSpPr>
          <p:nvPr/>
        </p:nvCxnSpPr>
        <p:spPr>
          <a:xfrm>
            <a:off x="7721101" y="1324945"/>
            <a:ext cx="0" cy="3678855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D573ABD-2EBD-6601-AEF7-9231361D83D2}"/>
              </a:ext>
            </a:extLst>
          </p:cNvPr>
          <p:cNvCxnSpPr>
            <a:cxnSpLocks/>
          </p:cNvCxnSpPr>
          <p:nvPr/>
        </p:nvCxnSpPr>
        <p:spPr>
          <a:xfrm>
            <a:off x="9696263" y="2702494"/>
            <a:ext cx="0" cy="253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E16283A-3DD8-F3D6-2BDB-15995B65235B}"/>
              </a:ext>
            </a:extLst>
          </p:cNvPr>
          <p:cNvCxnSpPr>
            <a:cxnSpLocks/>
          </p:cNvCxnSpPr>
          <p:nvPr/>
        </p:nvCxnSpPr>
        <p:spPr>
          <a:xfrm>
            <a:off x="9712843" y="3618419"/>
            <a:ext cx="0" cy="253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2" descr="Best Buy Logo and symbol, meaning, history, PNG, brand">
            <a:extLst>
              <a:ext uri="{FF2B5EF4-FFF2-40B4-BE49-F238E27FC236}">
                <a16:creationId xmlns:a16="http://schemas.microsoft.com/office/drawing/2014/main" id="{2AD20E02-D968-2B51-21EF-E148C0FFE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90" y="225333"/>
            <a:ext cx="1241528" cy="69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021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692</Words>
  <Application>Microsoft Office PowerPoint</Application>
  <PresentationFormat>Widescreen</PresentationFormat>
  <Paragraphs>201</Paragraphs>
  <Slides>16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Best Buy Project Week:  Sales Forecast for Slow-selling SKUs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Buy Project Week:  Sales Forecast for Slow-selling SKUs</dc:title>
  <dc:creator>Olivia Hu</dc:creator>
  <cp:lastModifiedBy>Olivia Hu</cp:lastModifiedBy>
  <cp:revision>46</cp:revision>
  <dcterms:created xsi:type="dcterms:W3CDTF">2023-01-17T16:36:13Z</dcterms:created>
  <dcterms:modified xsi:type="dcterms:W3CDTF">2023-01-20T15:31:10Z</dcterms:modified>
</cp:coreProperties>
</file>